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5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304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03" r:id="rId34"/>
    <p:sldId id="285" r:id="rId35"/>
    <p:sldId id="305" r:id="rId36"/>
    <p:sldId id="288" r:id="rId37"/>
    <p:sldId id="289" r:id="rId38"/>
    <p:sldId id="291" r:id="rId39"/>
    <p:sldId id="298" r:id="rId40"/>
    <p:sldId id="299" r:id="rId41"/>
    <p:sldId id="300" r:id="rId42"/>
    <p:sldId id="301" r:id="rId43"/>
    <p:sldId id="302" r:id="rId44"/>
    <p:sldId id="293" r:id="rId45"/>
    <p:sldId id="294" r:id="rId46"/>
    <p:sldId id="295" r:id="rId47"/>
    <p:sldId id="296" r:id="rId48"/>
    <p:sldId id="297" r:id="rId49"/>
    <p:sldId id="307" r:id="rId50"/>
    <p:sldId id="308" r:id="rId51"/>
    <p:sldId id="309" r:id="rId52"/>
    <p:sldId id="310" r:id="rId53"/>
    <p:sldId id="334" r:id="rId5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18" autoAdjust="0"/>
  </p:normalViewPr>
  <p:slideViewPr>
    <p:cSldViewPr snapToGrid="0" showGuides="1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dtamazonia.sharepoint.com/sites/CadeiasAgropecuria/Documentos%20Compartilhados/1%20-%20Extranet/Comit&#234;%20Apoio%20TAC/Eventos/26.10.23/RESULTADOS%20AUDITORIA%202023_%205%20ciclo_mp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dtamazonia.sharepoint.com/sites/CadeiasAgropecuria/Documentos%20Compartilhados/1%20-%20Extranet/Comit&#234;%20Apoio%20TAC/Eventos/26.10.23/RESULTADOS%20AUDITORIA%202023_%205%20ciclo_mp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lang="pt-BR" sz="1800" b="0" strike="noStrike" spc="-1">
                <a:solidFill>
                  <a:srgbClr val="595959"/>
                </a:solidFill>
                <a:latin typeface="Arial"/>
              </a:defRPr>
            </a:pPr>
            <a:r>
              <a:rPr lang="pt-BR" sz="1800" b="0" strike="noStrike" spc="-1" dirty="0">
                <a:solidFill>
                  <a:srgbClr val="595959"/>
                </a:solidFill>
                <a:latin typeface="Arial"/>
              </a:rPr>
              <a:t>Amostragem por empresa (</a:t>
            </a:r>
            <a:r>
              <a:rPr lang="pt-BR" sz="1800" b="0" strike="noStrike" spc="-1" dirty="0" err="1">
                <a:solidFill>
                  <a:srgbClr val="595959"/>
                </a:solidFill>
                <a:latin typeface="Arial"/>
              </a:rPr>
              <a:t>qtde</a:t>
            </a:r>
            <a:r>
              <a:rPr lang="pt-BR" sz="1800" b="0" strike="noStrike" spc="-1" dirty="0">
                <a:solidFill>
                  <a:srgbClr val="595959"/>
                </a:solidFill>
                <a:latin typeface="Arial"/>
              </a:rPr>
              <a:t>)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</c:view3D>
    <c:floor>
      <c:thickness val="0"/>
      <c:spPr>
        <a:noFill/>
        <a:ln w="9360">
          <a:noFill/>
        </a:ln>
      </c:spPr>
    </c:floor>
    <c:sideWall>
      <c:thickness val="0"/>
      <c:spPr>
        <a:noFill/>
        <a:ln w="9360">
          <a:noFill/>
        </a:ln>
      </c:spPr>
    </c:sideWall>
    <c:backWall>
      <c:thickness val="0"/>
      <c:spPr>
        <a:noFill/>
        <a:ln w="936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Total abates/compras </c:v>
                </c:pt>
              </c:strCache>
            </c:strRef>
          </c:tx>
          <c:spPr>
            <a:solidFill>
              <a:srgbClr val="024669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Agroexport </c:v>
                </c:pt>
                <c:pt idx="1">
                  <c:v>Aliança </c:v>
                </c:pt>
                <c:pt idx="2">
                  <c:v>Altamira</c:v>
                </c:pt>
                <c:pt idx="3">
                  <c:v>Boi na Grota</c:v>
                </c:pt>
                <c:pt idx="4">
                  <c:v>ForteFrigo </c:v>
                </c:pt>
                <c:pt idx="5">
                  <c:v>Frigol (2)</c:v>
                </c:pt>
                <c:pt idx="6">
                  <c:v>JBS (4)</c:v>
                </c:pt>
                <c:pt idx="7">
                  <c:v>Mafrinorte - Ativo Alimentos</c:v>
                </c:pt>
                <c:pt idx="8">
                  <c:v>Masterboi</c:v>
                </c:pt>
                <c:pt idx="9">
                  <c:v>Mercurio (3)</c:v>
                </c:pt>
                <c:pt idx="10">
                  <c:v>Minerva</c:v>
                </c:pt>
                <c:pt idx="11">
                  <c:v>Rio Maria (2)</c:v>
                </c:pt>
                <c:pt idx="12">
                  <c:v>Valêncio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3"/>
                <c:pt idx="0">
                  <c:v>50282</c:v>
                </c:pt>
                <c:pt idx="1">
                  <c:v>23451</c:v>
                </c:pt>
                <c:pt idx="2">
                  <c:v>39915</c:v>
                </c:pt>
                <c:pt idx="3">
                  <c:v>37538</c:v>
                </c:pt>
                <c:pt idx="4">
                  <c:v>62736</c:v>
                </c:pt>
                <c:pt idx="5">
                  <c:v>371752</c:v>
                </c:pt>
                <c:pt idx="6">
                  <c:v>889603</c:v>
                </c:pt>
                <c:pt idx="7">
                  <c:v>107569</c:v>
                </c:pt>
                <c:pt idx="8">
                  <c:v>243201</c:v>
                </c:pt>
                <c:pt idx="9">
                  <c:v>487261</c:v>
                </c:pt>
                <c:pt idx="10">
                  <c:v>41125</c:v>
                </c:pt>
                <c:pt idx="11">
                  <c:v>215106</c:v>
                </c:pt>
                <c:pt idx="12">
                  <c:v>190685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5-48CE-8106-845423A02D33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Total gado auditado</c:v>
                </c:pt>
              </c:strCache>
            </c:strRef>
          </c:tx>
          <c:spPr>
            <a:solidFill>
              <a:srgbClr val="FDCB18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Agroexport </c:v>
                </c:pt>
                <c:pt idx="1">
                  <c:v>Aliança </c:v>
                </c:pt>
                <c:pt idx="2">
                  <c:v>Altamira</c:v>
                </c:pt>
                <c:pt idx="3">
                  <c:v>Boi na Grota</c:v>
                </c:pt>
                <c:pt idx="4">
                  <c:v>ForteFrigo </c:v>
                </c:pt>
                <c:pt idx="5">
                  <c:v>Frigol (2)</c:v>
                </c:pt>
                <c:pt idx="6">
                  <c:v>JBS (4)</c:v>
                </c:pt>
                <c:pt idx="7">
                  <c:v>Mafrinorte - Ativo Alimentos</c:v>
                </c:pt>
                <c:pt idx="8">
                  <c:v>Masterboi</c:v>
                </c:pt>
                <c:pt idx="9">
                  <c:v>Mercurio (3)</c:v>
                </c:pt>
                <c:pt idx="10">
                  <c:v>Minerva</c:v>
                </c:pt>
                <c:pt idx="11">
                  <c:v>Rio Maria (2)</c:v>
                </c:pt>
                <c:pt idx="12">
                  <c:v>Valêncio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3"/>
                <c:pt idx="0">
                  <c:v>28080</c:v>
                </c:pt>
                <c:pt idx="1">
                  <c:v>11901</c:v>
                </c:pt>
                <c:pt idx="2">
                  <c:v>16716</c:v>
                </c:pt>
                <c:pt idx="3">
                  <c:v>24205</c:v>
                </c:pt>
                <c:pt idx="4">
                  <c:v>25206</c:v>
                </c:pt>
                <c:pt idx="5">
                  <c:v>20726</c:v>
                </c:pt>
                <c:pt idx="6">
                  <c:v>37198</c:v>
                </c:pt>
                <c:pt idx="7">
                  <c:v>36060</c:v>
                </c:pt>
                <c:pt idx="8">
                  <c:v>30679</c:v>
                </c:pt>
                <c:pt idx="9">
                  <c:v>20033</c:v>
                </c:pt>
                <c:pt idx="10">
                  <c:v>19645</c:v>
                </c:pt>
                <c:pt idx="11">
                  <c:v>22822</c:v>
                </c:pt>
                <c:pt idx="12">
                  <c:v>37603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15-48CE-8106-845423A02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86896"/>
        <c:axId val="19838783"/>
        <c:axId val="0"/>
      </c:bar3DChart>
      <c:catAx>
        <c:axId val="13886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600" b="0" strike="noStrike" spc="-1">
                <a:solidFill>
                  <a:srgbClr val="595959"/>
                </a:solidFill>
                <a:latin typeface="Arial"/>
              </a:defRPr>
            </a:pPr>
            <a:endParaRPr lang="pt-BR"/>
          </a:p>
        </c:txPr>
        <c:crossAx val="19838783"/>
        <c:crosses val="autoZero"/>
        <c:auto val="1"/>
        <c:lblAlgn val="ctr"/>
        <c:lblOffset val="100"/>
        <c:noMultiLvlLbl val="0"/>
      </c:catAx>
      <c:valAx>
        <c:axId val="19838783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Arial"/>
              </a:defRPr>
            </a:pPr>
            <a:endParaRPr lang="pt-BR"/>
          </a:p>
        </c:txPr>
        <c:crossAx val="13886896"/>
        <c:crosses val="autoZero"/>
        <c:crossBetween val="between"/>
      </c:valAx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900" b="0" strike="noStrike" spc="-1">
              <a:solidFill>
                <a:srgbClr val="595959"/>
              </a:solidFill>
              <a:latin typeface="Arial"/>
            </a:defRPr>
          </a:pPr>
          <a:endParaRPr lang="pt-BR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lang="pt-BR" sz="1800" b="0" strike="noStrike" spc="-1">
                <a:solidFill>
                  <a:srgbClr val="595959"/>
                </a:solidFill>
                <a:latin typeface="Arial"/>
              </a:defRPr>
            </a:pPr>
            <a:r>
              <a:rPr lang="pt-BR" sz="1800" b="0" strike="noStrike" spc="-1" dirty="0">
                <a:solidFill>
                  <a:srgbClr val="595959"/>
                </a:solidFill>
                <a:latin typeface="Arial"/>
              </a:rPr>
              <a:t>Amostragem total (%)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4472C4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2466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79AF-43E5-B50E-21557E24E518}"/>
              </c:ext>
            </c:extLst>
          </c:dPt>
          <c:dPt>
            <c:idx val="1"/>
            <c:bubble3D val="0"/>
            <c:spPr>
              <a:solidFill>
                <a:srgbClr val="FDCB18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79AF-43E5-B50E-21557E24E518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AF-43E5-B50E-21557E24E518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AF-43E5-B50E-21557E24E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Total abates/compras </c:v>
                </c:pt>
                <c:pt idx="1">
                  <c:v>Total gado auditado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2760224</c:v>
                </c:pt>
                <c:pt idx="1">
                  <c:v>330874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AF-43E5-B50E-21557E24E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2000" b="0" strike="noStrike" spc="-1">
              <a:solidFill>
                <a:srgbClr val="595959"/>
              </a:solidFill>
              <a:latin typeface="Arial"/>
            </a:defRPr>
          </a:pPr>
          <a:endParaRPr lang="pt-BR"/>
        </a:p>
      </c:txPr>
    </c:legend>
    <c:plotVisOnly val="1"/>
    <c:dispBlanksAs val="gap"/>
    <c:showDLblsOverMax val="1"/>
  </c:chart>
  <c:spPr>
    <a:noFill/>
    <a:ln w="9360">
      <a:solidFill>
        <a:srgbClr val="4472C4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Auditorias</a:t>
            </a:r>
            <a:r>
              <a:rPr lang="pt-BR" baseline="0"/>
              <a:t> contratadas (qtde e %)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FE-43FD-AC7D-5510C2D2BF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FE-43FD-AC7D-5510C2D2BF08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FE-43FD-AC7D-5510C2D2BF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'[RESULTADOS AUDITORIA 2023_ 5 ciclo_mpf.xlsx]JUST'!$B$2,'[RESULTADOS AUDITORIA 2023_ 5 ciclo_mpf.xlsx]JUST'!$C$2,'[RESULTADOS AUDITORIA 2023_ 5 ciclo_mpf.xlsx]JUST'!$D$2</c:f>
              <c:strCache>
                <c:ptCount val="3"/>
                <c:pt idx="0">
                  <c:v>SEM evidências de irregularidades</c:v>
                </c:pt>
                <c:pt idx="1">
                  <c:v>COM evidências de irregularidades justificadas</c:v>
                </c:pt>
                <c:pt idx="2">
                  <c:v>COM evidências de irregularidades </c:v>
                </c:pt>
              </c:strCache>
            </c:strRef>
          </c:cat>
          <c:val>
            <c:numRef>
              <c:f>'[RESULTADOS AUDITORIA 2023_ 5 ciclo_mpf.xlsx]JUST'!$B$3,'[RESULTADOS AUDITORIA 2023_ 5 ciclo_mpf.xlsx]JUST'!$C$3,'[RESULTADOS AUDITORIA 2023_ 5 ciclo_mpf.xlsx]JUST'!$D$3</c:f>
              <c:numCache>
                <c:formatCode>#,##0</c:formatCode>
                <c:ptCount val="3"/>
                <c:pt idx="0">
                  <c:v>252656.64370000002</c:v>
                </c:pt>
                <c:pt idx="1">
                  <c:v>62286.356299999999</c:v>
                </c:pt>
                <c:pt idx="2">
                  <c:v>15931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FE-43FD-AC7D-5510C2D2BF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480624"/>
        <c:axId val="2008770208"/>
      </c:barChart>
      <c:catAx>
        <c:axId val="944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8770208"/>
        <c:crosses val="autoZero"/>
        <c:auto val="1"/>
        <c:lblAlgn val="ctr"/>
        <c:lblOffset val="100"/>
        <c:noMultiLvlLbl val="0"/>
      </c:catAx>
      <c:valAx>
        <c:axId val="200877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48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Auditorias automáticas</a:t>
            </a:r>
            <a:r>
              <a:rPr lang="pt-BR" baseline="0"/>
              <a:t> (qtde e %)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34-48A8-9578-6CBFC8586C5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34-48A8-9578-6CBFC8586C51}"/>
              </c:ext>
            </c:extLst>
          </c:dPt>
          <c:dLbls>
            <c:dLbl>
              <c:idx val="0"/>
              <c:layout>
                <c:manualLayout>
                  <c:x val="-9.876543209876543E-3"/>
                  <c:y val="0.272690272690272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34-48A8-9578-6CBFC8586C51}"/>
                </c:ext>
              </c:extLst>
            </c:dLbl>
            <c:dLbl>
              <c:idx val="1"/>
              <c:layout>
                <c:manualLayout>
                  <c:x val="-9.0533933568142166E-17"/>
                  <c:y val="0.113960113960113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34-48A8-9578-6CBFC8586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'[RESULTADOS AUDITORIA 2023_ 5 ciclo_mpf.xlsx]JUST'!$G$2:$H$2</c:f>
              <c:strCache>
                <c:ptCount val="2"/>
                <c:pt idx="0">
                  <c:v>SEM evidências de irregularidades</c:v>
                </c:pt>
                <c:pt idx="1">
                  <c:v>COM evidências de irregularidades </c:v>
                </c:pt>
              </c:strCache>
            </c:strRef>
          </c:cat>
          <c:val>
            <c:numRef>
              <c:f>'[RESULTADOS AUDITORIA 2023_ 5 ciclo_mpf.xlsx]JUST'!$G$3:$H$3</c:f>
              <c:numCache>
                <c:formatCode>#,##0</c:formatCode>
                <c:ptCount val="2"/>
                <c:pt idx="0">
                  <c:v>252656.64370000002</c:v>
                </c:pt>
                <c:pt idx="1">
                  <c:v>78217.356299999999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34-48A8-9578-6CBFC8586C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508944"/>
        <c:axId val="1222078896"/>
      </c:barChart>
      <c:catAx>
        <c:axId val="9450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2078896"/>
        <c:crosses val="autoZero"/>
        <c:auto val="1"/>
        <c:lblAlgn val="ctr"/>
        <c:lblOffset val="100"/>
        <c:noMultiLvlLbl val="0"/>
      </c:catAx>
      <c:valAx>
        <c:axId val="122207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50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9E3FF-1FCF-4117-BEAF-B1D1CB2EEC9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BB7B379-FBF5-46EE-943C-541C2798165E}">
      <dgm:prSet phldrT="[Texto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pt-BR" sz="1800"/>
            <a:t>10 frigoríficos convocados</a:t>
          </a:r>
        </a:p>
      </dgm:t>
    </dgm:pt>
    <dgm:pt modelId="{B9E18945-564B-4F51-952E-49AD65CF6F78}" type="parTrans" cxnId="{F7AD9BE3-779D-4E86-9B26-76B8C59942C7}">
      <dgm:prSet/>
      <dgm:spPr/>
      <dgm:t>
        <a:bodyPr/>
        <a:lstStyle/>
        <a:p>
          <a:endParaRPr lang="pt-BR"/>
        </a:p>
      </dgm:t>
    </dgm:pt>
    <dgm:pt modelId="{87312E33-E8F1-4418-A21A-B90DC52560B9}" type="sibTrans" cxnId="{F7AD9BE3-779D-4E86-9B26-76B8C59942C7}">
      <dgm:prSet/>
      <dgm:spPr/>
      <dgm:t>
        <a:bodyPr/>
        <a:lstStyle/>
        <a:p>
          <a:endParaRPr lang="pt-BR"/>
        </a:p>
      </dgm:t>
    </dgm:pt>
    <dgm:pt modelId="{A6C5376F-C834-4914-93B2-1D8E4118CF4A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800"/>
            <a:t>4 indicaram empresa auditora</a:t>
          </a:r>
        </a:p>
      </dgm:t>
    </dgm:pt>
    <dgm:pt modelId="{7375FE4D-F5F5-442C-AD18-5FC011B17BA4}" type="parTrans" cxnId="{93AB2248-8D7A-4B7D-9286-B31AA9FA583C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pt-BR"/>
        </a:p>
      </dgm:t>
    </dgm:pt>
    <dgm:pt modelId="{23807A2F-FF57-434D-B24E-238528D995EB}" type="sibTrans" cxnId="{93AB2248-8D7A-4B7D-9286-B31AA9FA583C}">
      <dgm:prSet/>
      <dgm:spPr/>
      <dgm:t>
        <a:bodyPr/>
        <a:lstStyle/>
        <a:p>
          <a:endParaRPr lang="pt-BR"/>
        </a:p>
      </dgm:t>
    </dgm:pt>
    <dgm:pt modelId="{BE785E21-F5D6-4A5C-BA4B-0A820C6A5EC1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600"/>
            <a:t>AGROPAM (DNV*)</a:t>
          </a:r>
        </a:p>
      </dgm:t>
    </dgm:pt>
    <dgm:pt modelId="{D2F03D06-81A4-4A16-AFEB-B81DFFEB68EC}" type="parTrans" cxnId="{524F27B3-4C81-4E82-AD77-DF0D101CE653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pt-BR"/>
        </a:p>
      </dgm:t>
    </dgm:pt>
    <dgm:pt modelId="{B03040C9-5277-4CDF-A118-331F5282B53B}" type="sibTrans" cxnId="{524F27B3-4C81-4E82-AD77-DF0D101CE653}">
      <dgm:prSet/>
      <dgm:spPr/>
      <dgm:t>
        <a:bodyPr/>
        <a:lstStyle/>
        <a:p>
          <a:endParaRPr lang="pt-BR"/>
        </a:p>
      </dgm:t>
    </dgm:pt>
    <dgm:pt modelId="{FBD0F85E-A187-457E-89DC-A7E93C8E969F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600"/>
            <a:t>AMAZOMBOI (DNV)</a:t>
          </a:r>
        </a:p>
      </dgm:t>
    </dgm:pt>
    <dgm:pt modelId="{793DA42C-A82F-44DF-B571-34BB769DF014}" type="parTrans" cxnId="{CC1BA145-7789-48D8-9E58-7A7080BD4BF3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pt-BR"/>
        </a:p>
      </dgm:t>
    </dgm:pt>
    <dgm:pt modelId="{8E132003-89D2-45F9-8EA2-39310FAB3229}" type="sibTrans" cxnId="{CC1BA145-7789-48D8-9E58-7A7080BD4BF3}">
      <dgm:prSet/>
      <dgm:spPr/>
      <dgm:t>
        <a:bodyPr/>
        <a:lstStyle/>
        <a:p>
          <a:endParaRPr lang="pt-BR"/>
        </a:p>
      </dgm:t>
    </dgm:pt>
    <dgm:pt modelId="{2EB015EA-69B2-4DDF-B366-AF9ED62403DD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1800"/>
            <a:t>6 não indicaram</a:t>
          </a:r>
        </a:p>
      </dgm:t>
    </dgm:pt>
    <dgm:pt modelId="{6D2C85CE-B01A-4B2D-9751-0741DB2ACD6B}" type="parTrans" cxnId="{7EFA630F-C8F4-4CE2-A905-A6C79C2E9D73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pt-BR"/>
        </a:p>
      </dgm:t>
    </dgm:pt>
    <dgm:pt modelId="{408CD752-1EE9-4564-8AFB-E2ACDBEB7C66}" type="sibTrans" cxnId="{7EFA630F-C8F4-4CE2-A905-A6C79C2E9D73}">
      <dgm:prSet/>
      <dgm:spPr/>
      <dgm:t>
        <a:bodyPr/>
        <a:lstStyle/>
        <a:p>
          <a:endParaRPr lang="pt-BR"/>
        </a:p>
      </dgm:t>
    </dgm:pt>
    <dgm:pt modelId="{3CBF9B8F-9AA0-4E34-86CC-0683AE511BCB}">
      <dgm:prSet custT="1"/>
      <dgm:spPr>
        <a:solidFill>
          <a:schemeClr val="accent6"/>
        </a:solidFill>
      </dgm:spPr>
      <dgm:t>
        <a:bodyPr/>
        <a:lstStyle/>
        <a:p>
          <a:r>
            <a:rPr lang="pt-BR" sz="1600"/>
            <a:t>NR (DNV) </a:t>
          </a:r>
        </a:p>
      </dgm:t>
    </dgm:pt>
    <dgm:pt modelId="{C8101F70-DA14-4B84-9D5A-EF3EFA560DDC}" type="parTrans" cxnId="{7635EF10-2CB3-4E08-BBA8-CCDF39E1CFA6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pt-BR"/>
        </a:p>
      </dgm:t>
    </dgm:pt>
    <dgm:pt modelId="{360FF6E8-963B-4E7D-B8BC-8C3CFEC76BBC}" type="sibTrans" cxnId="{7635EF10-2CB3-4E08-BBA8-CCDF39E1CFA6}">
      <dgm:prSet/>
      <dgm:spPr/>
      <dgm:t>
        <a:bodyPr/>
        <a:lstStyle/>
        <a:p>
          <a:endParaRPr lang="pt-BR"/>
        </a:p>
      </dgm:t>
    </dgm:pt>
    <dgm:pt modelId="{A8190D0B-B43C-4CCC-B0A3-C47E73E24D7F}">
      <dgm:prSet custT="1"/>
      <dgm:spPr>
        <a:solidFill>
          <a:schemeClr val="accent6"/>
        </a:solidFill>
      </dgm:spPr>
      <dgm:t>
        <a:bodyPr/>
        <a:lstStyle/>
        <a:p>
          <a:r>
            <a:rPr lang="pt-BR" sz="1600"/>
            <a:t>DONA RAIMUNDA</a:t>
          </a:r>
        </a:p>
        <a:p>
          <a:r>
            <a:rPr lang="pt-BR" sz="1600"/>
            <a:t>(AGUIAR**)</a:t>
          </a:r>
        </a:p>
      </dgm:t>
    </dgm:pt>
    <dgm:pt modelId="{C86AA5AB-5932-45D9-9353-7E185C09CDDD}" type="parTrans" cxnId="{444774CF-7740-4BC2-AE17-238D936013FB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pt-BR"/>
        </a:p>
      </dgm:t>
    </dgm:pt>
    <dgm:pt modelId="{EBE9F325-657C-4DF0-BE26-9347D40210F1}" type="sibTrans" cxnId="{444774CF-7740-4BC2-AE17-238D936013FB}">
      <dgm:prSet/>
      <dgm:spPr/>
      <dgm:t>
        <a:bodyPr/>
        <a:lstStyle/>
        <a:p>
          <a:endParaRPr lang="pt-BR"/>
        </a:p>
      </dgm:t>
    </dgm:pt>
    <dgm:pt modelId="{A7331618-29C0-4038-A6C8-9927BFD645AE}" type="pres">
      <dgm:prSet presAssocID="{E289E3FF-1FCF-4117-BEAF-B1D1CB2EEC9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869ADD8-BB55-4054-A098-E1C084D0A1BD}" type="pres">
      <dgm:prSet presAssocID="{1BB7B379-FBF5-46EE-943C-541C2798165E}" presName="root1" presStyleCnt="0"/>
      <dgm:spPr/>
    </dgm:pt>
    <dgm:pt modelId="{35F01E05-C863-4CD4-B692-F343E800A963}" type="pres">
      <dgm:prSet presAssocID="{1BB7B379-FBF5-46EE-943C-541C2798165E}" presName="LevelOneTextNode" presStyleLbl="node0" presStyleIdx="0" presStyleCnt="1">
        <dgm:presLayoutVars>
          <dgm:chPref val="3"/>
        </dgm:presLayoutVars>
      </dgm:prSet>
      <dgm:spPr/>
    </dgm:pt>
    <dgm:pt modelId="{FCBF2DB1-3860-41A4-8F64-94AB5733293A}" type="pres">
      <dgm:prSet presAssocID="{1BB7B379-FBF5-46EE-943C-541C2798165E}" presName="level2hierChild" presStyleCnt="0"/>
      <dgm:spPr/>
    </dgm:pt>
    <dgm:pt modelId="{FA0F7D42-8AA3-4EC5-BD27-363F3426F08A}" type="pres">
      <dgm:prSet presAssocID="{7375FE4D-F5F5-442C-AD18-5FC011B17BA4}" presName="conn2-1" presStyleLbl="parChTrans1D2" presStyleIdx="0" presStyleCnt="2"/>
      <dgm:spPr/>
    </dgm:pt>
    <dgm:pt modelId="{B3E099B7-9375-401D-A2FF-669519FCA7FB}" type="pres">
      <dgm:prSet presAssocID="{7375FE4D-F5F5-442C-AD18-5FC011B17BA4}" presName="connTx" presStyleLbl="parChTrans1D2" presStyleIdx="0" presStyleCnt="2"/>
      <dgm:spPr/>
    </dgm:pt>
    <dgm:pt modelId="{7DA8A89A-7168-45FB-8C12-468C62511D7C}" type="pres">
      <dgm:prSet presAssocID="{A6C5376F-C834-4914-93B2-1D8E4118CF4A}" presName="root2" presStyleCnt="0"/>
      <dgm:spPr/>
    </dgm:pt>
    <dgm:pt modelId="{BF278B25-55B2-4479-8F96-3DE40876FD3F}" type="pres">
      <dgm:prSet presAssocID="{A6C5376F-C834-4914-93B2-1D8E4118CF4A}" presName="LevelTwoTextNode" presStyleLbl="node2" presStyleIdx="0" presStyleCnt="2">
        <dgm:presLayoutVars>
          <dgm:chPref val="3"/>
        </dgm:presLayoutVars>
      </dgm:prSet>
      <dgm:spPr/>
    </dgm:pt>
    <dgm:pt modelId="{A05FDCF0-7BAF-4012-9AC7-CEC5A9550A19}" type="pres">
      <dgm:prSet presAssocID="{A6C5376F-C834-4914-93B2-1D8E4118CF4A}" presName="level3hierChild" presStyleCnt="0"/>
      <dgm:spPr/>
    </dgm:pt>
    <dgm:pt modelId="{64CCE1C5-6B1F-4FB9-BCDA-E02C22D4EBD9}" type="pres">
      <dgm:prSet presAssocID="{D2F03D06-81A4-4A16-AFEB-B81DFFEB68EC}" presName="conn2-1" presStyleLbl="parChTrans1D3" presStyleIdx="0" presStyleCnt="4"/>
      <dgm:spPr/>
    </dgm:pt>
    <dgm:pt modelId="{7FC11CE6-B780-48D8-908C-768209FDA0F0}" type="pres">
      <dgm:prSet presAssocID="{D2F03D06-81A4-4A16-AFEB-B81DFFEB68EC}" presName="connTx" presStyleLbl="parChTrans1D3" presStyleIdx="0" presStyleCnt="4"/>
      <dgm:spPr/>
    </dgm:pt>
    <dgm:pt modelId="{C8A8AF66-45B7-4534-910D-49E98D88BBB5}" type="pres">
      <dgm:prSet presAssocID="{BE785E21-F5D6-4A5C-BA4B-0A820C6A5EC1}" presName="root2" presStyleCnt="0"/>
      <dgm:spPr/>
    </dgm:pt>
    <dgm:pt modelId="{DE0F5FF6-1172-4068-9C2B-286D085D582D}" type="pres">
      <dgm:prSet presAssocID="{BE785E21-F5D6-4A5C-BA4B-0A820C6A5EC1}" presName="LevelTwoTextNode" presStyleLbl="node3" presStyleIdx="0" presStyleCnt="4">
        <dgm:presLayoutVars>
          <dgm:chPref val="3"/>
        </dgm:presLayoutVars>
      </dgm:prSet>
      <dgm:spPr/>
    </dgm:pt>
    <dgm:pt modelId="{6855BB3F-05A7-41C0-80F0-7537005C325B}" type="pres">
      <dgm:prSet presAssocID="{BE785E21-F5D6-4A5C-BA4B-0A820C6A5EC1}" presName="level3hierChild" presStyleCnt="0"/>
      <dgm:spPr/>
    </dgm:pt>
    <dgm:pt modelId="{314C3755-A673-4765-8106-A15ACD8E7ACE}" type="pres">
      <dgm:prSet presAssocID="{793DA42C-A82F-44DF-B571-34BB769DF014}" presName="conn2-1" presStyleLbl="parChTrans1D3" presStyleIdx="1" presStyleCnt="4"/>
      <dgm:spPr/>
    </dgm:pt>
    <dgm:pt modelId="{D925AFDC-5AA3-4162-BC91-890CE967C2E1}" type="pres">
      <dgm:prSet presAssocID="{793DA42C-A82F-44DF-B571-34BB769DF014}" presName="connTx" presStyleLbl="parChTrans1D3" presStyleIdx="1" presStyleCnt="4"/>
      <dgm:spPr/>
    </dgm:pt>
    <dgm:pt modelId="{BA34328A-5673-44A2-B6A0-1836E9738EEC}" type="pres">
      <dgm:prSet presAssocID="{FBD0F85E-A187-457E-89DC-A7E93C8E969F}" presName="root2" presStyleCnt="0"/>
      <dgm:spPr/>
    </dgm:pt>
    <dgm:pt modelId="{98E9552F-AADD-49A4-9782-E2033607149A}" type="pres">
      <dgm:prSet presAssocID="{FBD0F85E-A187-457E-89DC-A7E93C8E969F}" presName="LevelTwoTextNode" presStyleLbl="node3" presStyleIdx="1" presStyleCnt="4">
        <dgm:presLayoutVars>
          <dgm:chPref val="3"/>
        </dgm:presLayoutVars>
      </dgm:prSet>
      <dgm:spPr/>
    </dgm:pt>
    <dgm:pt modelId="{8DD89D03-6539-489E-B000-553588BDC87B}" type="pres">
      <dgm:prSet presAssocID="{FBD0F85E-A187-457E-89DC-A7E93C8E969F}" presName="level3hierChild" presStyleCnt="0"/>
      <dgm:spPr/>
    </dgm:pt>
    <dgm:pt modelId="{D164C7F5-674A-44C7-B950-7653EB8B3F0B}" type="pres">
      <dgm:prSet presAssocID="{C8101F70-DA14-4B84-9D5A-EF3EFA560DDC}" presName="conn2-1" presStyleLbl="parChTrans1D3" presStyleIdx="2" presStyleCnt="4"/>
      <dgm:spPr/>
    </dgm:pt>
    <dgm:pt modelId="{DC6E9DAA-80C1-427A-BDA2-12343247874F}" type="pres">
      <dgm:prSet presAssocID="{C8101F70-DA14-4B84-9D5A-EF3EFA560DDC}" presName="connTx" presStyleLbl="parChTrans1D3" presStyleIdx="2" presStyleCnt="4"/>
      <dgm:spPr/>
    </dgm:pt>
    <dgm:pt modelId="{9FCA6316-108A-43DB-8561-3984FBE4F047}" type="pres">
      <dgm:prSet presAssocID="{3CBF9B8F-9AA0-4E34-86CC-0683AE511BCB}" presName="root2" presStyleCnt="0"/>
      <dgm:spPr/>
    </dgm:pt>
    <dgm:pt modelId="{E91C1786-4EBE-4113-8AAC-3462D1655DE6}" type="pres">
      <dgm:prSet presAssocID="{3CBF9B8F-9AA0-4E34-86CC-0683AE511BCB}" presName="LevelTwoTextNode" presStyleLbl="node3" presStyleIdx="2" presStyleCnt="4">
        <dgm:presLayoutVars>
          <dgm:chPref val="3"/>
        </dgm:presLayoutVars>
      </dgm:prSet>
      <dgm:spPr/>
    </dgm:pt>
    <dgm:pt modelId="{D760E305-BA5E-4933-BF73-FE8584B23FEC}" type="pres">
      <dgm:prSet presAssocID="{3CBF9B8F-9AA0-4E34-86CC-0683AE511BCB}" presName="level3hierChild" presStyleCnt="0"/>
      <dgm:spPr/>
    </dgm:pt>
    <dgm:pt modelId="{39EA58F5-7AF2-4BFE-B8F5-C84364557D28}" type="pres">
      <dgm:prSet presAssocID="{C86AA5AB-5932-45D9-9353-7E185C09CDDD}" presName="conn2-1" presStyleLbl="parChTrans1D3" presStyleIdx="3" presStyleCnt="4"/>
      <dgm:spPr/>
    </dgm:pt>
    <dgm:pt modelId="{6625C729-28EB-4F4E-9FE3-D82FC5EAB394}" type="pres">
      <dgm:prSet presAssocID="{C86AA5AB-5932-45D9-9353-7E185C09CDDD}" presName="connTx" presStyleLbl="parChTrans1D3" presStyleIdx="3" presStyleCnt="4"/>
      <dgm:spPr/>
    </dgm:pt>
    <dgm:pt modelId="{2A3FFEB0-7408-459A-8AE5-771D040A1343}" type="pres">
      <dgm:prSet presAssocID="{A8190D0B-B43C-4CCC-B0A3-C47E73E24D7F}" presName="root2" presStyleCnt="0"/>
      <dgm:spPr/>
    </dgm:pt>
    <dgm:pt modelId="{1A8827F2-409E-4758-88D2-BDFC18CFD6FC}" type="pres">
      <dgm:prSet presAssocID="{A8190D0B-B43C-4CCC-B0A3-C47E73E24D7F}" presName="LevelTwoTextNode" presStyleLbl="node3" presStyleIdx="3" presStyleCnt="4">
        <dgm:presLayoutVars>
          <dgm:chPref val="3"/>
        </dgm:presLayoutVars>
      </dgm:prSet>
      <dgm:spPr/>
    </dgm:pt>
    <dgm:pt modelId="{CEA8129B-FF57-45CB-A631-9BB2720AFE4C}" type="pres">
      <dgm:prSet presAssocID="{A8190D0B-B43C-4CCC-B0A3-C47E73E24D7F}" presName="level3hierChild" presStyleCnt="0"/>
      <dgm:spPr/>
    </dgm:pt>
    <dgm:pt modelId="{18EB2879-B273-4E9F-A19C-D462FA3DB0BA}" type="pres">
      <dgm:prSet presAssocID="{6D2C85CE-B01A-4B2D-9751-0741DB2ACD6B}" presName="conn2-1" presStyleLbl="parChTrans1D2" presStyleIdx="1" presStyleCnt="2"/>
      <dgm:spPr/>
    </dgm:pt>
    <dgm:pt modelId="{A516BDC5-B053-40AF-B6BB-881117093AD8}" type="pres">
      <dgm:prSet presAssocID="{6D2C85CE-B01A-4B2D-9751-0741DB2ACD6B}" presName="connTx" presStyleLbl="parChTrans1D2" presStyleIdx="1" presStyleCnt="2"/>
      <dgm:spPr/>
    </dgm:pt>
    <dgm:pt modelId="{8E5AF8D6-1B0D-4C83-BB57-70216AAE70EF}" type="pres">
      <dgm:prSet presAssocID="{2EB015EA-69B2-4DDF-B366-AF9ED62403DD}" presName="root2" presStyleCnt="0"/>
      <dgm:spPr/>
    </dgm:pt>
    <dgm:pt modelId="{20387663-8C8E-4A6C-AB68-A9E41687F9F1}" type="pres">
      <dgm:prSet presAssocID="{2EB015EA-69B2-4DDF-B366-AF9ED62403DD}" presName="LevelTwoTextNode" presStyleLbl="node2" presStyleIdx="1" presStyleCnt="2">
        <dgm:presLayoutVars>
          <dgm:chPref val="3"/>
        </dgm:presLayoutVars>
      </dgm:prSet>
      <dgm:spPr/>
    </dgm:pt>
    <dgm:pt modelId="{778222A5-C0C0-4CE7-B78E-423B191C4A92}" type="pres">
      <dgm:prSet presAssocID="{2EB015EA-69B2-4DDF-B366-AF9ED62403DD}" presName="level3hierChild" presStyleCnt="0"/>
      <dgm:spPr/>
    </dgm:pt>
  </dgm:ptLst>
  <dgm:cxnLst>
    <dgm:cxn modelId="{7EFA630F-C8F4-4CE2-A905-A6C79C2E9D73}" srcId="{1BB7B379-FBF5-46EE-943C-541C2798165E}" destId="{2EB015EA-69B2-4DDF-B366-AF9ED62403DD}" srcOrd="1" destOrd="0" parTransId="{6D2C85CE-B01A-4B2D-9751-0741DB2ACD6B}" sibTransId="{408CD752-1EE9-4564-8AFB-E2ACDBEB7C66}"/>
    <dgm:cxn modelId="{7635EF10-2CB3-4E08-BBA8-CCDF39E1CFA6}" srcId="{A6C5376F-C834-4914-93B2-1D8E4118CF4A}" destId="{3CBF9B8F-9AA0-4E34-86CC-0683AE511BCB}" srcOrd="2" destOrd="0" parTransId="{C8101F70-DA14-4B84-9D5A-EF3EFA560DDC}" sibTransId="{360FF6E8-963B-4E7D-B8BC-8C3CFEC76BBC}"/>
    <dgm:cxn modelId="{14085E1D-0FD6-42BF-892A-48A83C6292C3}" type="presOf" srcId="{793DA42C-A82F-44DF-B571-34BB769DF014}" destId="{D925AFDC-5AA3-4162-BC91-890CE967C2E1}" srcOrd="1" destOrd="0" presId="urn:microsoft.com/office/officeart/2005/8/layout/hierarchy2"/>
    <dgm:cxn modelId="{2DB0FF3C-94CB-47DD-804D-19CFD6AB6828}" type="presOf" srcId="{C86AA5AB-5932-45D9-9353-7E185C09CDDD}" destId="{39EA58F5-7AF2-4BFE-B8F5-C84364557D28}" srcOrd="0" destOrd="0" presId="urn:microsoft.com/office/officeart/2005/8/layout/hierarchy2"/>
    <dgm:cxn modelId="{3941E55C-4F84-445B-8C10-D01097A73E2E}" type="presOf" srcId="{C8101F70-DA14-4B84-9D5A-EF3EFA560DDC}" destId="{D164C7F5-674A-44C7-B950-7653EB8B3F0B}" srcOrd="0" destOrd="0" presId="urn:microsoft.com/office/officeart/2005/8/layout/hierarchy2"/>
    <dgm:cxn modelId="{B993BA5D-072E-4019-88C3-41D5EBD023FE}" type="presOf" srcId="{D2F03D06-81A4-4A16-AFEB-B81DFFEB68EC}" destId="{64CCE1C5-6B1F-4FB9-BCDA-E02C22D4EBD9}" srcOrd="0" destOrd="0" presId="urn:microsoft.com/office/officeart/2005/8/layout/hierarchy2"/>
    <dgm:cxn modelId="{81997F61-2749-443F-9FDF-1176989AE483}" type="presOf" srcId="{A6C5376F-C834-4914-93B2-1D8E4118CF4A}" destId="{BF278B25-55B2-4479-8F96-3DE40876FD3F}" srcOrd="0" destOrd="0" presId="urn:microsoft.com/office/officeart/2005/8/layout/hierarchy2"/>
    <dgm:cxn modelId="{71D5BF62-8288-4B49-9C71-6971F2C883C9}" type="presOf" srcId="{A8190D0B-B43C-4CCC-B0A3-C47E73E24D7F}" destId="{1A8827F2-409E-4758-88D2-BDFC18CFD6FC}" srcOrd="0" destOrd="0" presId="urn:microsoft.com/office/officeart/2005/8/layout/hierarchy2"/>
    <dgm:cxn modelId="{3451C642-D802-451E-B699-FB3F7B095A79}" type="presOf" srcId="{C86AA5AB-5932-45D9-9353-7E185C09CDDD}" destId="{6625C729-28EB-4F4E-9FE3-D82FC5EAB394}" srcOrd="1" destOrd="0" presId="urn:microsoft.com/office/officeart/2005/8/layout/hierarchy2"/>
    <dgm:cxn modelId="{CC1BA145-7789-48D8-9E58-7A7080BD4BF3}" srcId="{A6C5376F-C834-4914-93B2-1D8E4118CF4A}" destId="{FBD0F85E-A187-457E-89DC-A7E93C8E969F}" srcOrd="1" destOrd="0" parTransId="{793DA42C-A82F-44DF-B571-34BB769DF014}" sibTransId="{8E132003-89D2-45F9-8EA2-39310FAB3229}"/>
    <dgm:cxn modelId="{93AB2248-8D7A-4B7D-9286-B31AA9FA583C}" srcId="{1BB7B379-FBF5-46EE-943C-541C2798165E}" destId="{A6C5376F-C834-4914-93B2-1D8E4118CF4A}" srcOrd="0" destOrd="0" parTransId="{7375FE4D-F5F5-442C-AD18-5FC011B17BA4}" sibTransId="{23807A2F-FF57-434D-B24E-238528D995EB}"/>
    <dgm:cxn modelId="{AAD92250-2472-43DF-A0BE-77DC5CDA055D}" type="presOf" srcId="{BE785E21-F5D6-4A5C-BA4B-0A820C6A5EC1}" destId="{DE0F5FF6-1172-4068-9C2B-286D085D582D}" srcOrd="0" destOrd="0" presId="urn:microsoft.com/office/officeart/2005/8/layout/hierarchy2"/>
    <dgm:cxn modelId="{11D61755-FAFF-41BB-B023-8D67BF4975B3}" type="presOf" srcId="{7375FE4D-F5F5-442C-AD18-5FC011B17BA4}" destId="{B3E099B7-9375-401D-A2FF-669519FCA7FB}" srcOrd="1" destOrd="0" presId="urn:microsoft.com/office/officeart/2005/8/layout/hierarchy2"/>
    <dgm:cxn modelId="{B3F1AC88-572B-48A0-A43B-9C1B90975AEA}" type="presOf" srcId="{C8101F70-DA14-4B84-9D5A-EF3EFA560DDC}" destId="{DC6E9DAA-80C1-427A-BDA2-12343247874F}" srcOrd="1" destOrd="0" presId="urn:microsoft.com/office/officeart/2005/8/layout/hierarchy2"/>
    <dgm:cxn modelId="{7A4AB98B-CE61-488C-94BE-8E8FE728BE8E}" type="presOf" srcId="{6D2C85CE-B01A-4B2D-9751-0741DB2ACD6B}" destId="{18EB2879-B273-4E9F-A19C-D462FA3DB0BA}" srcOrd="0" destOrd="0" presId="urn:microsoft.com/office/officeart/2005/8/layout/hierarchy2"/>
    <dgm:cxn modelId="{846F728D-0C62-4D3F-8242-43FA68D58C25}" type="presOf" srcId="{D2F03D06-81A4-4A16-AFEB-B81DFFEB68EC}" destId="{7FC11CE6-B780-48D8-908C-768209FDA0F0}" srcOrd="1" destOrd="0" presId="urn:microsoft.com/office/officeart/2005/8/layout/hierarchy2"/>
    <dgm:cxn modelId="{A62965A4-90DF-4DB3-8963-7DDD853607EB}" type="presOf" srcId="{3CBF9B8F-9AA0-4E34-86CC-0683AE511BCB}" destId="{E91C1786-4EBE-4113-8AAC-3462D1655DE6}" srcOrd="0" destOrd="0" presId="urn:microsoft.com/office/officeart/2005/8/layout/hierarchy2"/>
    <dgm:cxn modelId="{2D0DA0AD-8CA1-4F8E-9A93-CB1D36E64BE1}" type="presOf" srcId="{2EB015EA-69B2-4DDF-B366-AF9ED62403DD}" destId="{20387663-8C8E-4A6C-AB68-A9E41687F9F1}" srcOrd="0" destOrd="0" presId="urn:microsoft.com/office/officeart/2005/8/layout/hierarchy2"/>
    <dgm:cxn modelId="{524F27B3-4C81-4E82-AD77-DF0D101CE653}" srcId="{A6C5376F-C834-4914-93B2-1D8E4118CF4A}" destId="{BE785E21-F5D6-4A5C-BA4B-0A820C6A5EC1}" srcOrd="0" destOrd="0" parTransId="{D2F03D06-81A4-4A16-AFEB-B81DFFEB68EC}" sibTransId="{B03040C9-5277-4CDF-A118-331F5282B53B}"/>
    <dgm:cxn modelId="{DB8B70BD-3AD2-4878-B553-604057408018}" type="presOf" srcId="{793DA42C-A82F-44DF-B571-34BB769DF014}" destId="{314C3755-A673-4765-8106-A15ACD8E7ACE}" srcOrd="0" destOrd="0" presId="urn:microsoft.com/office/officeart/2005/8/layout/hierarchy2"/>
    <dgm:cxn modelId="{C9C275C2-D079-4658-9B36-FC87A19F9525}" type="presOf" srcId="{E289E3FF-1FCF-4117-BEAF-B1D1CB2EEC96}" destId="{A7331618-29C0-4038-A6C8-9927BFD645AE}" srcOrd="0" destOrd="0" presId="urn:microsoft.com/office/officeart/2005/8/layout/hierarchy2"/>
    <dgm:cxn modelId="{00E9FBC3-CA01-40DF-8A7B-5029194D75EC}" type="presOf" srcId="{7375FE4D-F5F5-442C-AD18-5FC011B17BA4}" destId="{FA0F7D42-8AA3-4EC5-BD27-363F3426F08A}" srcOrd="0" destOrd="0" presId="urn:microsoft.com/office/officeart/2005/8/layout/hierarchy2"/>
    <dgm:cxn modelId="{444774CF-7740-4BC2-AE17-238D936013FB}" srcId="{A6C5376F-C834-4914-93B2-1D8E4118CF4A}" destId="{A8190D0B-B43C-4CCC-B0A3-C47E73E24D7F}" srcOrd="3" destOrd="0" parTransId="{C86AA5AB-5932-45D9-9353-7E185C09CDDD}" sibTransId="{EBE9F325-657C-4DF0-BE26-9347D40210F1}"/>
    <dgm:cxn modelId="{9EE27CD6-A499-47C7-A5D6-6F4E3483393A}" type="presOf" srcId="{1BB7B379-FBF5-46EE-943C-541C2798165E}" destId="{35F01E05-C863-4CD4-B692-F343E800A963}" srcOrd="0" destOrd="0" presId="urn:microsoft.com/office/officeart/2005/8/layout/hierarchy2"/>
    <dgm:cxn modelId="{66E757E3-5F63-43DA-A505-272D238B7418}" type="presOf" srcId="{6D2C85CE-B01A-4B2D-9751-0741DB2ACD6B}" destId="{A516BDC5-B053-40AF-B6BB-881117093AD8}" srcOrd="1" destOrd="0" presId="urn:microsoft.com/office/officeart/2005/8/layout/hierarchy2"/>
    <dgm:cxn modelId="{F7AD9BE3-779D-4E86-9B26-76B8C59942C7}" srcId="{E289E3FF-1FCF-4117-BEAF-B1D1CB2EEC96}" destId="{1BB7B379-FBF5-46EE-943C-541C2798165E}" srcOrd="0" destOrd="0" parTransId="{B9E18945-564B-4F51-952E-49AD65CF6F78}" sibTransId="{87312E33-E8F1-4418-A21A-B90DC52560B9}"/>
    <dgm:cxn modelId="{239811F2-3EDE-410F-AA81-FCF064D0702D}" type="presOf" srcId="{FBD0F85E-A187-457E-89DC-A7E93C8E969F}" destId="{98E9552F-AADD-49A4-9782-E2033607149A}" srcOrd="0" destOrd="0" presId="urn:microsoft.com/office/officeart/2005/8/layout/hierarchy2"/>
    <dgm:cxn modelId="{BAF9E935-A9A4-453A-AEB0-01B0D266DF05}" type="presParOf" srcId="{A7331618-29C0-4038-A6C8-9927BFD645AE}" destId="{1869ADD8-BB55-4054-A098-E1C084D0A1BD}" srcOrd="0" destOrd="0" presId="urn:microsoft.com/office/officeart/2005/8/layout/hierarchy2"/>
    <dgm:cxn modelId="{4DCA6232-6EA9-440F-A1E5-18FBAABA60F7}" type="presParOf" srcId="{1869ADD8-BB55-4054-A098-E1C084D0A1BD}" destId="{35F01E05-C863-4CD4-B692-F343E800A963}" srcOrd="0" destOrd="0" presId="urn:microsoft.com/office/officeart/2005/8/layout/hierarchy2"/>
    <dgm:cxn modelId="{D436D65C-A8A7-4053-95F9-1D800E3A766D}" type="presParOf" srcId="{1869ADD8-BB55-4054-A098-E1C084D0A1BD}" destId="{FCBF2DB1-3860-41A4-8F64-94AB5733293A}" srcOrd="1" destOrd="0" presId="urn:microsoft.com/office/officeart/2005/8/layout/hierarchy2"/>
    <dgm:cxn modelId="{69B2C4C6-1175-45F5-8F95-691187523506}" type="presParOf" srcId="{FCBF2DB1-3860-41A4-8F64-94AB5733293A}" destId="{FA0F7D42-8AA3-4EC5-BD27-363F3426F08A}" srcOrd="0" destOrd="0" presId="urn:microsoft.com/office/officeart/2005/8/layout/hierarchy2"/>
    <dgm:cxn modelId="{6F573DD5-5295-4AC5-A548-CEFCD1A7ACB4}" type="presParOf" srcId="{FA0F7D42-8AA3-4EC5-BD27-363F3426F08A}" destId="{B3E099B7-9375-401D-A2FF-669519FCA7FB}" srcOrd="0" destOrd="0" presId="urn:microsoft.com/office/officeart/2005/8/layout/hierarchy2"/>
    <dgm:cxn modelId="{1995E0BC-8EA5-4250-AA9D-1CCCD4A1416B}" type="presParOf" srcId="{FCBF2DB1-3860-41A4-8F64-94AB5733293A}" destId="{7DA8A89A-7168-45FB-8C12-468C62511D7C}" srcOrd="1" destOrd="0" presId="urn:microsoft.com/office/officeart/2005/8/layout/hierarchy2"/>
    <dgm:cxn modelId="{7A90DDFE-2310-4CBB-A361-9ED831F82048}" type="presParOf" srcId="{7DA8A89A-7168-45FB-8C12-468C62511D7C}" destId="{BF278B25-55B2-4479-8F96-3DE40876FD3F}" srcOrd="0" destOrd="0" presId="urn:microsoft.com/office/officeart/2005/8/layout/hierarchy2"/>
    <dgm:cxn modelId="{259B994C-5CBF-4373-9B74-C29CA87002E8}" type="presParOf" srcId="{7DA8A89A-7168-45FB-8C12-468C62511D7C}" destId="{A05FDCF0-7BAF-4012-9AC7-CEC5A9550A19}" srcOrd="1" destOrd="0" presId="urn:microsoft.com/office/officeart/2005/8/layout/hierarchy2"/>
    <dgm:cxn modelId="{E03A8537-F1DC-4338-B906-BF19C90F5118}" type="presParOf" srcId="{A05FDCF0-7BAF-4012-9AC7-CEC5A9550A19}" destId="{64CCE1C5-6B1F-4FB9-BCDA-E02C22D4EBD9}" srcOrd="0" destOrd="0" presId="urn:microsoft.com/office/officeart/2005/8/layout/hierarchy2"/>
    <dgm:cxn modelId="{8DA9CDF5-BDD1-496A-B12B-BABB3E883E26}" type="presParOf" srcId="{64CCE1C5-6B1F-4FB9-BCDA-E02C22D4EBD9}" destId="{7FC11CE6-B780-48D8-908C-768209FDA0F0}" srcOrd="0" destOrd="0" presId="urn:microsoft.com/office/officeart/2005/8/layout/hierarchy2"/>
    <dgm:cxn modelId="{D50811E6-14A6-4D84-B16C-D57C916BC34B}" type="presParOf" srcId="{A05FDCF0-7BAF-4012-9AC7-CEC5A9550A19}" destId="{C8A8AF66-45B7-4534-910D-49E98D88BBB5}" srcOrd="1" destOrd="0" presId="urn:microsoft.com/office/officeart/2005/8/layout/hierarchy2"/>
    <dgm:cxn modelId="{5360F116-A045-4788-9DD0-1ADC7B417610}" type="presParOf" srcId="{C8A8AF66-45B7-4534-910D-49E98D88BBB5}" destId="{DE0F5FF6-1172-4068-9C2B-286D085D582D}" srcOrd="0" destOrd="0" presId="urn:microsoft.com/office/officeart/2005/8/layout/hierarchy2"/>
    <dgm:cxn modelId="{0A106E14-B7AC-48BF-AD2E-5B3C34092B1E}" type="presParOf" srcId="{C8A8AF66-45B7-4534-910D-49E98D88BBB5}" destId="{6855BB3F-05A7-41C0-80F0-7537005C325B}" srcOrd="1" destOrd="0" presId="urn:microsoft.com/office/officeart/2005/8/layout/hierarchy2"/>
    <dgm:cxn modelId="{B638F3EB-3D71-4E78-8A9C-5316E3B5F49E}" type="presParOf" srcId="{A05FDCF0-7BAF-4012-9AC7-CEC5A9550A19}" destId="{314C3755-A673-4765-8106-A15ACD8E7ACE}" srcOrd="2" destOrd="0" presId="urn:microsoft.com/office/officeart/2005/8/layout/hierarchy2"/>
    <dgm:cxn modelId="{F7C0C5F9-5624-41BD-B415-863548BADF12}" type="presParOf" srcId="{314C3755-A673-4765-8106-A15ACD8E7ACE}" destId="{D925AFDC-5AA3-4162-BC91-890CE967C2E1}" srcOrd="0" destOrd="0" presId="urn:microsoft.com/office/officeart/2005/8/layout/hierarchy2"/>
    <dgm:cxn modelId="{BCA2FC75-44EA-450C-A048-3A4B1F69DC4F}" type="presParOf" srcId="{A05FDCF0-7BAF-4012-9AC7-CEC5A9550A19}" destId="{BA34328A-5673-44A2-B6A0-1836E9738EEC}" srcOrd="3" destOrd="0" presId="urn:microsoft.com/office/officeart/2005/8/layout/hierarchy2"/>
    <dgm:cxn modelId="{A0CD018D-542E-419A-9603-E6CE33E23AFA}" type="presParOf" srcId="{BA34328A-5673-44A2-B6A0-1836E9738EEC}" destId="{98E9552F-AADD-49A4-9782-E2033607149A}" srcOrd="0" destOrd="0" presId="urn:microsoft.com/office/officeart/2005/8/layout/hierarchy2"/>
    <dgm:cxn modelId="{E5438C77-FB3B-4BEB-AE64-A3A15A6626A6}" type="presParOf" srcId="{BA34328A-5673-44A2-B6A0-1836E9738EEC}" destId="{8DD89D03-6539-489E-B000-553588BDC87B}" srcOrd="1" destOrd="0" presId="urn:microsoft.com/office/officeart/2005/8/layout/hierarchy2"/>
    <dgm:cxn modelId="{D0E68A0D-F787-47B9-A0E7-A146B4B0B775}" type="presParOf" srcId="{A05FDCF0-7BAF-4012-9AC7-CEC5A9550A19}" destId="{D164C7F5-674A-44C7-B950-7653EB8B3F0B}" srcOrd="4" destOrd="0" presId="urn:microsoft.com/office/officeart/2005/8/layout/hierarchy2"/>
    <dgm:cxn modelId="{C63381BC-D6CD-4669-BEEF-ED8F90B85E39}" type="presParOf" srcId="{D164C7F5-674A-44C7-B950-7653EB8B3F0B}" destId="{DC6E9DAA-80C1-427A-BDA2-12343247874F}" srcOrd="0" destOrd="0" presId="urn:microsoft.com/office/officeart/2005/8/layout/hierarchy2"/>
    <dgm:cxn modelId="{F4E8B25B-21A2-456C-857F-11EAEB50A6C1}" type="presParOf" srcId="{A05FDCF0-7BAF-4012-9AC7-CEC5A9550A19}" destId="{9FCA6316-108A-43DB-8561-3984FBE4F047}" srcOrd="5" destOrd="0" presId="urn:microsoft.com/office/officeart/2005/8/layout/hierarchy2"/>
    <dgm:cxn modelId="{559F0201-3DDD-498F-A95E-1E39FAF587C1}" type="presParOf" srcId="{9FCA6316-108A-43DB-8561-3984FBE4F047}" destId="{E91C1786-4EBE-4113-8AAC-3462D1655DE6}" srcOrd="0" destOrd="0" presId="urn:microsoft.com/office/officeart/2005/8/layout/hierarchy2"/>
    <dgm:cxn modelId="{D66C348F-2AF1-4D53-B0D9-5990B2B1F952}" type="presParOf" srcId="{9FCA6316-108A-43DB-8561-3984FBE4F047}" destId="{D760E305-BA5E-4933-BF73-FE8584B23FEC}" srcOrd="1" destOrd="0" presId="urn:microsoft.com/office/officeart/2005/8/layout/hierarchy2"/>
    <dgm:cxn modelId="{CFD54C8E-E9AD-40AA-BACC-5D8C10EEC2DD}" type="presParOf" srcId="{A05FDCF0-7BAF-4012-9AC7-CEC5A9550A19}" destId="{39EA58F5-7AF2-4BFE-B8F5-C84364557D28}" srcOrd="6" destOrd="0" presId="urn:microsoft.com/office/officeart/2005/8/layout/hierarchy2"/>
    <dgm:cxn modelId="{AFADF2FD-FA2C-4E5D-9CCE-26B85186B026}" type="presParOf" srcId="{39EA58F5-7AF2-4BFE-B8F5-C84364557D28}" destId="{6625C729-28EB-4F4E-9FE3-D82FC5EAB394}" srcOrd="0" destOrd="0" presId="urn:microsoft.com/office/officeart/2005/8/layout/hierarchy2"/>
    <dgm:cxn modelId="{6D0C0B1B-6ADB-4F6A-95F4-CDE1E8C5786F}" type="presParOf" srcId="{A05FDCF0-7BAF-4012-9AC7-CEC5A9550A19}" destId="{2A3FFEB0-7408-459A-8AE5-771D040A1343}" srcOrd="7" destOrd="0" presId="urn:microsoft.com/office/officeart/2005/8/layout/hierarchy2"/>
    <dgm:cxn modelId="{AADA97A0-F0C6-4E2E-BB43-DF3F26506267}" type="presParOf" srcId="{2A3FFEB0-7408-459A-8AE5-771D040A1343}" destId="{1A8827F2-409E-4758-88D2-BDFC18CFD6FC}" srcOrd="0" destOrd="0" presId="urn:microsoft.com/office/officeart/2005/8/layout/hierarchy2"/>
    <dgm:cxn modelId="{95E389E6-697A-4B45-AE63-A09C013C19E9}" type="presParOf" srcId="{2A3FFEB0-7408-459A-8AE5-771D040A1343}" destId="{CEA8129B-FF57-45CB-A631-9BB2720AFE4C}" srcOrd="1" destOrd="0" presId="urn:microsoft.com/office/officeart/2005/8/layout/hierarchy2"/>
    <dgm:cxn modelId="{7AD1D59A-3256-4E41-9DCB-8AD9B2DC9BB1}" type="presParOf" srcId="{FCBF2DB1-3860-41A4-8F64-94AB5733293A}" destId="{18EB2879-B273-4E9F-A19C-D462FA3DB0BA}" srcOrd="2" destOrd="0" presId="urn:microsoft.com/office/officeart/2005/8/layout/hierarchy2"/>
    <dgm:cxn modelId="{AA1A776F-58D2-4024-9ED7-B01ADE131241}" type="presParOf" srcId="{18EB2879-B273-4E9F-A19C-D462FA3DB0BA}" destId="{A516BDC5-B053-40AF-B6BB-881117093AD8}" srcOrd="0" destOrd="0" presId="urn:microsoft.com/office/officeart/2005/8/layout/hierarchy2"/>
    <dgm:cxn modelId="{C5849B33-EAD0-474A-A7CA-D66724917C9C}" type="presParOf" srcId="{FCBF2DB1-3860-41A4-8F64-94AB5733293A}" destId="{8E5AF8D6-1B0D-4C83-BB57-70216AAE70EF}" srcOrd="3" destOrd="0" presId="urn:microsoft.com/office/officeart/2005/8/layout/hierarchy2"/>
    <dgm:cxn modelId="{640B8741-D650-463C-9F33-D66AFCE2E834}" type="presParOf" srcId="{8E5AF8D6-1B0D-4C83-BB57-70216AAE70EF}" destId="{20387663-8C8E-4A6C-AB68-A9E41687F9F1}" srcOrd="0" destOrd="0" presId="urn:microsoft.com/office/officeart/2005/8/layout/hierarchy2"/>
    <dgm:cxn modelId="{18D01A81-2F44-4E7C-82C5-371561ACC94A}" type="presParOf" srcId="{8E5AF8D6-1B0D-4C83-BB57-70216AAE70EF}" destId="{778222A5-C0C0-4CE7-B78E-423B191C4A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122EF-46B5-4EF9-810F-1030B9F7B0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6483F23-685F-476F-87D1-21659990383B}" type="asst">
      <dgm:prSet phldrT="[Texto]" custT="1"/>
      <dgm:spPr>
        <a:solidFill>
          <a:srgbClr val="024669"/>
        </a:solidFill>
        <a:ln>
          <a:solidFill>
            <a:srgbClr val="024669"/>
          </a:solidFill>
        </a:ln>
      </dgm:spPr>
      <dgm:t>
        <a:bodyPr/>
        <a:lstStyle/>
        <a:p>
          <a:r>
            <a:rPr lang="pt-BR" sz="3200"/>
            <a:t>Secex</a:t>
          </a:r>
          <a:endParaRPr lang="pt-BR" sz="4000"/>
        </a:p>
      </dgm:t>
    </dgm:pt>
    <dgm:pt modelId="{E02CD7F6-BDBA-4FCC-B8C4-A63DD74F37DE}" type="parTrans" cxnId="{F11C768B-0191-4B1B-8BE2-79D2BDC875EF}">
      <dgm:prSet/>
      <dgm:spPr/>
      <dgm:t>
        <a:bodyPr/>
        <a:lstStyle/>
        <a:p>
          <a:endParaRPr lang="pt-BR"/>
        </a:p>
      </dgm:t>
    </dgm:pt>
    <dgm:pt modelId="{51C83F47-2294-4D3B-B9DE-92E1AAE1192A}" type="sibTrans" cxnId="{F11C768B-0191-4B1B-8BE2-79D2BDC875EF}">
      <dgm:prSet/>
      <dgm:spPr/>
      <dgm:t>
        <a:bodyPr/>
        <a:lstStyle/>
        <a:p>
          <a:endParaRPr lang="pt-BR"/>
        </a:p>
      </dgm:t>
    </dgm:pt>
    <dgm:pt modelId="{C77AD156-6BB9-4EEB-B157-264F8B0687AF}">
      <dgm:prSet phldrT="[Texto]" custT="1"/>
      <dgm:spPr>
        <a:solidFill>
          <a:srgbClr val="024669"/>
        </a:solidFill>
      </dgm:spPr>
      <dgm:t>
        <a:bodyPr/>
        <a:lstStyle/>
        <a:p>
          <a:r>
            <a:rPr lang="pt-BR" sz="2800"/>
            <a:t>Câmara Técnica</a:t>
          </a:r>
        </a:p>
      </dgm:t>
    </dgm:pt>
    <dgm:pt modelId="{AA641804-E2C8-48DE-90DF-13DA9B4E5C38}" type="parTrans" cxnId="{41E2C18B-BA37-42AD-83FD-37B6C1E08A27}">
      <dgm:prSet/>
      <dgm:spPr>
        <a:solidFill>
          <a:srgbClr val="8A6D4F"/>
        </a:solidFill>
        <a:ln>
          <a:solidFill>
            <a:srgbClr val="024669"/>
          </a:solidFill>
        </a:ln>
      </dgm:spPr>
      <dgm:t>
        <a:bodyPr/>
        <a:lstStyle/>
        <a:p>
          <a:endParaRPr lang="pt-BR"/>
        </a:p>
      </dgm:t>
    </dgm:pt>
    <dgm:pt modelId="{568628CC-F59B-41D7-8B9F-BE0C8FE49708}" type="sibTrans" cxnId="{41E2C18B-BA37-42AD-83FD-37B6C1E08A27}">
      <dgm:prSet/>
      <dgm:spPr/>
      <dgm:t>
        <a:bodyPr/>
        <a:lstStyle/>
        <a:p>
          <a:endParaRPr lang="pt-BR"/>
        </a:p>
      </dgm:t>
    </dgm:pt>
    <dgm:pt modelId="{C5821EF5-C6EB-4577-9CAC-617EE626C8D7}">
      <dgm:prSet phldrT="[Texto]" custT="1"/>
      <dgm:spPr>
        <a:solidFill>
          <a:srgbClr val="024669"/>
        </a:solidFill>
      </dgm:spPr>
      <dgm:t>
        <a:bodyPr/>
        <a:lstStyle/>
        <a:p>
          <a:r>
            <a:rPr lang="pt-BR" sz="2800"/>
            <a:t>Câmara Social</a:t>
          </a:r>
        </a:p>
      </dgm:t>
    </dgm:pt>
    <dgm:pt modelId="{90BCCB1C-4F87-438D-B348-64102C57A829}" type="parTrans" cxnId="{44E88F49-98D2-4869-9124-F1E1262CA337}">
      <dgm:prSet/>
      <dgm:spPr>
        <a:ln>
          <a:solidFill>
            <a:srgbClr val="024669"/>
          </a:solidFill>
        </a:ln>
      </dgm:spPr>
      <dgm:t>
        <a:bodyPr/>
        <a:lstStyle/>
        <a:p>
          <a:endParaRPr lang="pt-BR"/>
        </a:p>
      </dgm:t>
    </dgm:pt>
    <dgm:pt modelId="{9B5FB6D6-E1D2-45DC-ADF6-094DEA35BA6C}" type="sibTrans" cxnId="{44E88F49-98D2-4869-9124-F1E1262CA337}">
      <dgm:prSet/>
      <dgm:spPr/>
      <dgm:t>
        <a:bodyPr/>
        <a:lstStyle/>
        <a:p>
          <a:endParaRPr lang="pt-BR"/>
        </a:p>
      </dgm:t>
    </dgm:pt>
    <dgm:pt modelId="{D9808320-C755-4F05-B092-5CC07DEBB498}" type="pres">
      <dgm:prSet presAssocID="{1CD122EF-46B5-4EF9-810F-1030B9F7B0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CF880B-4401-44B5-984E-657C0973C6A4}" type="pres">
      <dgm:prSet presAssocID="{B6483F23-685F-476F-87D1-21659990383B}" presName="hierRoot1" presStyleCnt="0">
        <dgm:presLayoutVars>
          <dgm:hierBranch val="init"/>
        </dgm:presLayoutVars>
      </dgm:prSet>
      <dgm:spPr/>
    </dgm:pt>
    <dgm:pt modelId="{30BE381E-9C44-4C74-868D-76F3D9AE508B}" type="pres">
      <dgm:prSet presAssocID="{B6483F23-685F-476F-87D1-21659990383B}" presName="rootComposite1" presStyleCnt="0"/>
      <dgm:spPr/>
    </dgm:pt>
    <dgm:pt modelId="{97260EFE-D783-4527-B5FE-643C804C830A}" type="pres">
      <dgm:prSet presAssocID="{B6483F23-685F-476F-87D1-21659990383B}" presName="rootText1" presStyleLbl="node0" presStyleIdx="0" presStyleCnt="1">
        <dgm:presLayoutVars>
          <dgm:chPref val="3"/>
        </dgm:presLayoutVars>
      </dgm:prSet>
      <dgm:spPr/>
    </dgm:pt>
    <dgm:pt modelId="{17F552CD-03F1-43F1-AA1F-5C75FA1426AE}" type="pres">
      <dgm:prSet presAssocID="{B6483F23-685F-476F-87D1-21659990383B}" presName="rootConnector1" presStyleLbl="asst0" presStyleIdx="0" presStyleCnt="0"/>
      <dgm:spPr/>
    </dgm:pt>
    <dgm:pt modelId="{19F821D1-B792-41EA-8CCF-2973837FB8FE}" type="pres">
      <dgm:prSet presAssocID="{B6483F23-685F-476F-87D1-21659990383B}" presName="hierChild2" presStyleCnt="0"/>
      <dgm:spPr/>
    </dgm:pt>
    <dgm:pt modelId="{70E118DA-94BA-4319-B2DC-222BDADBC189}" type="pres">
      <dgm:prSet presAssocID="{AA641804-E2C8-48DE-90DF-13DA9B4E5C38}" presName="Name37" presStyleLbl="parChTrans1D2" presStyleIdx="0" presStyleCnt="2"/>
      <dgm:spPr/>
    </dgm:pt>
    <dgm:pt modelId="{F5304AFD-E10B-44D7-BBA6-30F2A56F5046}" type="pres">
      <dgm:prSet presAssocID="{C77AD156-6BB9-4EEB-B157-264F8B0687AF}" presName="hierRoot2" presStyleCnt="0">
        <dgm:presLayoutVars>
          <dgm:hierBranch val="init"/>
        </dgm:presLayoutVars>
      </dgm:prSet>
      <dgm:spPr/>
    </dgm:pt>
    <dgm:pt modelId="{61E1F22F-144E-49C5-928C-409505BD684F}" type="pres">
      <dgm:prSet presAssocID="{C77AD156-6BB9-4EEB-B157-264F8B0687AF}" presName="rootComposite" presStyleCnt="0"/>
      <dgm:spPr/>
    </dgm:pt>
    <dgm:pt modelId="{1C83B733-6F45-4FBA-B995-14B3A35B5E4E}" type="pres">
      <dgm:prSet presAssocID="{C77AD156-6BB9-4EEB-B157-264F8B0687AF}" presName="rootText" presStyleLbl="node2" presStyleIdx="0" presStyleCnt="2">
        <dgm:presLayoutVars>
          <dgm:chPref val="3"/>
        </dgm:presLayoutVars>
      </dgm:prSet>
      <dgm:spPr/>
    </dgm:pt>
    <dgm:pt modelId="{E8E65693-BCE0-4CB4-B59A-7BCD765925E4}" type="pres">
      <dgm:prSet presAssocID="{C77AD156-6BB9-4EEB-B157-264F8B0687AF}" presName="rootConnector" presStyleLbl="node2" presStyleIdx="0" presStyleCnt="2"/>
      <dgm:spPr/>
    </dgm:pt>
    <dgm:pt modelId="{187C366B-3FE2-4BF8-A3A7-F3D3F5BC2CE7}" type="pres">
      <dgm:prSet presAssocID="{C77AD156-6BB9-4EEB-B157-264F8B0687AF}" presName="hierChild4" presStyleCnt="0"/>
      <dgm:spPr/>
    </dgm:pt>
    <dgm:pt modelId="{78FA735E-E8B2-479A-909F-813CFF29B425}" type="pres">
      <dgm:prSet presAssocID="{C77AD156-6BB9-4EEB-B157-264F8B0687AF}" presName="hierChild5" presStyleCnt="0"/>
      <dgm:spPr/>
    </dgm:pt>
    <dgm:pt modelId="{5AF4BAAE-71DA-4D56-A50A-9EA8CB4C2E20}" type="pres">
      <dgm:prSet presAssocID="{90BCCB1C-4F87-438D-B348-64102C57A829}" presName="Name37" presStyleLbl="parChTrans1D2" presStyleIdx="1" presStyleCnt="2"/>
      <dgm:spPr/>
    </dgm:pt>
    <dgm:pt modelId="{A8774D47-1FBE-4681-882F-0589C83D0E75}" type="pres">
      <dgm:prSet presAssocID="{C5821EF5-C6EB-4577-9CAC-617EE626C8D7}" presName="hierRoot2" presStyleCnt="0">
        <dgm:presLayoutVars>
          <dgm:hierBranch val="init"/>
        </dgm:presLayoutVars>
      </dgm:prSet>
      <dgm:spPr/>
    </dgm:pt>
    <dgm:pt modelId="{BEA8208A-0BF0-423F-9EF5-1DD567768DD2}" type="pres">
      <dgm:prSet presAssocID="{C5821EF5-C6EB-4577-9CAC-617EE626C8D7}" presName="rootComposite" presStyleCnt="0"/>
      <dgm:spPr/>
    </dgm:pt>
    <dgm:pt modelId="{B97D81A4-1C9F-476D-9510-A9FEBA5715E0}" type="pres">
      <dgm:prSet presAssocID="{C5821EF5-C6EB-4577-9CAC-617EE626C8D7}" presName="rootText" presStyleLbl="node2" presStyleIdx="1" presStyleCnt="2">
        <dgm:presLayoutVars>
          <dgm:chPref val="3"/>
        </dgm:presLayoutVars>
      </dgm:prSet>
      <dgm:spPr/>
    </dgm:pt>
    <dgm:pt modelId="{FE989E6D-F505-419F-86AA-742C1C9B6FA3}" type="pres">
      <dgm:prSet presAssocID="{C5821EF5-C6EB-4577-9CAC-617EE626C8D7}" presName="rootConnector" presStyleLbl="node2" presStyleIdx="1" presStyleCnt="2"/>
      <dgm:spPr/>
    </dgm:pt>
    <dgm:pt modelId="{32E1B578-1179-473A-86DA-301125F3F475}" type="pres">
      <dgm:prSet presAssocID="{C5821EF5-C6EB-4577-9CAC-617EE626C8D7}" presName="hierChild4" presStyleCnt="0"/>
      <dgm:spPr/>
    </dgm:pt>
    <dgm:pt modelId="{D4DD7357-DFAC-4E7B-BFC7-1ED22AFC8D79}" type="pres">
      <dgm:prSet presAssocID="{C5821EF5-C6EB-4577-9CAC-617EE626C8D7}" presName="hierChild5" presStyleCnt="0"/>
      <dgm:spPr/>
    </dgm:pt>
    <dgm:pt modelId="{844740BF-EDE7-4992-9F05-3B46C4FF0CD0}" type="pres">
      <dgm:prSet presAssocID="{B6483F23-685F-476F-87D1-21659990383B}" presName="hierChild3" presStyleCnt="0"/>
      <dgm:spPr/>
    </dgm:pt>
  </dgm:ptLst>
  <dgm:cxnLst>
    <dgm:cxn modelId="{A4D8B505-47E9-4538-80DF-D86E4715B283}" type="presOf" srcId="{90BCCB1C-4F87-438D-B348-64102C57A829}" destId="{5AF4BAAE-71DA-4D56-A50A-9EA8CB4C2E20}" srcOrd="0" destOrd="0" presId="urn:microsoft.com/office/officeart/2005/8/layout/orgChart1"/>
    <dgm:cxn modelId="{88B1CF25-EAD8-4E2C-8776-8C1F96CCEDC4}" type="presOf" srcId="{C5821EF5-C6EB-4577-9CAC-617EE626C8D7}" destId="{FE989E6D-F505-419F-86AA-742C1C9B6FA3}" srcOrd="1" destOrd="0" presId="urn:microsoft.com/office/officeart/2005/8/layout/orgChart1"/>
    <dgm:cxn modelId="{AD1F4026-513B-4E6A-AD39-C6D474C7080C}" type="presOf" srcId="{1CD122EF-46B5-4EF9-810F-1030B9F7B03B}" destId="{D9808320-C755-4F05-B092-5CC07DEBB498}" srcOrd="0" destOrd="0" presId="urn:microsoft.com/office/officeart/2005/8/layout/orgChart1"/>
    <dgm:cxn modelId="{44E88F49-98D2-4869-9124-F1E1262CA337}" srcId="{B6483F23-685F-476F-87D1-21659990383B}" destId="{C5821EF5-C6EB-4577-9CAC-617EE626C8D7}" srcOrd="1" destOrd="0" parTransId="{90BCCB1C-4F87-438D-B348-64102C57A829}" sibTransId="{9B5FB6D6-E1D2-45DC-ADF6-094DEA35BA6C}"/>
    <dgm:cxn modelId="{6A3C1C6C-F1A7-4576-9002-56782A5E37BA}" type="presOf" srcId="{AA641804-E2C8-48DE-90DF-13DA9B4E5C38}" destId="{70E118DA-94BA-4319-B2DC-222BDADBC189}" srcOrd="0" destOrd="0" presId="urn:microsoft.com/office/officeart/2005/8/layout/orgChart1"/>
    <dgm:cxn modelId="{88170681-CEB1-4628-BD63-8DFB99266E24}" type="presOf" srcId="{C77AD156-6BB9-4EEB-B157-264F8B0687AF}" destId="{E8E65693-BCE0-4CB4-B59A-7BCD765925E4}" srcOrd="1" destOrd="0" presId="urn:microsoft.com/office/officeart/2005/8/layout/orgChart1"/>
    <dgm:cxn modelId="{F11C768B-0191-4B1B-8BE2-79D2BDC875EF}" srcId="{1CD122EF-46B5-4EF9-810F-1030B9F7B03B}" destId="{B6483F23-685F-476F-87D1-21659990383B}" srcOrd="0" destOrd="0" parTransId="{E02CD7F6-BDBA-4FCC-B8C4-A63DD74F37DE}" sibTransId="{51C83F47-2294-4D3B-B9DE-92E1AAE1192A}"/>
    <dgm:cxn modelId="{41E2C18B-BA37-42AD-83FD-37B6C1E08A27}" srcId="{B6483F23-685F-476F-87D1-21659990383B}" destId="{C77AD156-6BB9-4EEB-B157-264F8B0687AF}" srcOrd="0" destOrd="0" parTransId="{AA641804-E2C8-48DE-90DF-13DA9B4E5C38}" sibTransId="{568628CC-F59B-41D7-8B9F-BE0C8FE49708}"/>
    <dgm:cxn modelId="{2BC54CAA-FEF7-46FA-AE7A-FF2EBED16F81}" type="presOf" srcId="{C5821EF5-C6EB-4577-9CAC-617EE626C8D7}" destId="{B97D81A4-1C9F-476D-9510-A9FEBA5715E0}" srcOrd="0" destOrd="0" presId="urn:microsoft.com/office/officeart/2005/8/layout/orgChart1"/>
    <dgm:cxn modelId="{10306DC7-99A3-42B8-8A9D-0995FC6BB09B}" type="presOf" srcId="{B6483F23-685F-476F-87D1-21659990383B}" destId="{97260EFE-D783-4527-B5FE-643C804C830A}" srcOrd="0" destOrd="0" presId="urn:microsoft.com/office/officeart/2005/8/layout/orgChart1"/>
    <dgm:cxn modelId="{1D870BCD-9F6D-4BD0-AECD-AB2C66152026}" type="presOf" srcId="{C77AD156-6BB9-4EEB-B157-264F8B0687AF}" destId="{1C83B733-6F45-4FBA-B995-14B3A35B5E4E}" srcOrd="0" destOrd="0" presId="urn:microsoft.com/office/officeart/2005/8/layout/orgChart1"/>
    <dgm:cxn modelId="{B21073E3-CAB9-40F3-885C-A739EC0FC1DD}" type="presOf" srcId="{B6483F23-685F-476F-87D1-21659990383B}" destId="{17F552CD-03F1-43F1-AA1F-5C75FA1426AE}" srcOrd="1" destOrd="0" presId="urn:microsoft.com/office/officeart/2005/8/layout/orgChart1"/>
    <dgm:cxn modelId="{A6381429-62F5-45F0-9B63-788A43458B8F}" type="presParOf" srcId="{D9808320-C755-4F05-B092-5CC07DEBB498}" destId="{1FCF880B-4401-44B5-984E-657C0973C6A4}" srcOrd="0" destOrd="0" presId="urn:microsoft.com/office/officeart/2005/8/layout/orgChart1"/>
    <dgm:cxn modelId="{F020265B-1DAF-4E37-8D6B-938261EFC13D}" type="presParOf" srcId="{1FCF880B-4401-44B5-984E-657C0973C6A4}" destId="{30BE381E-9C44-4C74-868D-76F3D9AE508B}" srcOrd="0" destOrd="0" presId="urn:microsoft.com/office/officeart/2005/8/layout/orgChart1"/>
    <dgm:cxn modelId="{AF47B5BF-8F20-403D-9128-1520C66F9940}" type="presParOf" srcId="{30BE381E-9C44-4C74-868D-76F3D9AE508B}" destId="{97260EFE-D783-4527-B5FE-643C804C830A}" srcOrd="0" destOrd="0" presId="urn:microsoft.com/office/officeart/2005/8/layout/orgChart1"/>
    <dgm:cxn modelId="{1843E647-2B74-4F98-A395-AC5DC8BAF33E}" type="presParOf" srcId="{30BE381E-9C44-4C74-868D-76F3D9AE508B}" destId="{17F552CD-03F1-43F1-AA1F-5C75FA1426AE}" srcOrd="1" destOrd="0" presId="urn:microsoft.com/office/officeart/2005/8/layout/orgChart1"/>
    <dgm:cxn modelId="{EEB94AB6-5CB4-4913-92EF-8CE4BA561DB5}" type="presParOf" srcId="{1FCF880B-4401-44B5-984E-657C0973C6A4}" destId="{19F821D1-B792-41EA-8CCF-2973837FB8FE}" srcOrd="1" destOrd="0" presId="urn:microsoft.com/office/officeart/2005/8/layout/orgChart1"/>
    <dgm:cxn modelId="{A4EE4A4A-F2A9-470E-8A1D-A146ECC94443}" type="presParOf" srcId="{19F821D1-B792-41EA-8CCF-2973837FB8FE}" destId="{70E118DA-94BA-4319-B2DC-222BDADBC189}" srcOrd="0" destOrd="0" presId="urn:microsoft.com/office/officeart/2005/8/layout/orgChart1"/>
    <dgm:cxn modelId="{7690E73A-9AA2-4EE1-9846-84A29F4B1B5B}" type="presParOf" srcId="{19F821D1-B792-41EA-8CCF-2973837FB8FE}" destId="{F5304AFD-E10B-44D7-BBA6-30F2A56F5046}" srcOrd="1" destOrd="0" presId="urn:microsoft.com/office/officeart/2005/8/layout/orgChart1"/>
    <dgm:cxn modelId="{F0A6FDDD-54AA-4608-BE62-EFC0A6677E26}" type="presParOf" srcId="{F5304AFD-E10B-44D7-BBA6-30F2A56F5046}" destId="{61E1F22F-144E-49C5-928C-409505BD684F}" srcOrd="0" destOrd="0" presId="urn:microsoft.com/office/officeart/2005/8/layout/orgChart1"/>
    <dgm:cxn modelId="{B06A58FB-B3D7-4D1B-ABCF-D22129C28D72}" type="presParOf" srcId="{61E1F22F-144E-49C5-928C-409505BD684F}" destId="{1C83B733-6F45-4FBA-B995-14B3A35B5E4E}" srcOrd="0" destOrd="0" presId="urn:microsoft.com/office/officeart/2005/8/layout/orgChart1"/>
    <dgm:cxn modelId="{E13A5030-F2C0-41E4-81C0-024CBCF3FECC}" type="presParOf" srcId="{61E1F22F-144E-49C5-928C-409505BD684F}" destId="{E8E65693-BCE0-4CB4-B59A-7BCD765925E4}" srcOrd="1" destOrd="0" presId="urn:microsoft.com/office/officeart/2005/8/layout/orgChart1"/>
    <dgm:cxn modelId="{5F3B18B6-0ED8-49E1-A1C2-2DEEC854DBE8}" type="presParOf" srcId="{F5304AFD-E10B-44D7-BBA6-30F2A56F5046}" destId="{187C366B-3FE2-4BF8-A3A7-F3D3F5BC2CE7}" srcOrd="1" destOrd="0" presId="urn:microsoft.com/office/officeart/2005/8/layout/orgChart1"/>
    <dgm:cxn modelId="{DFEBD808-ED2A-4443-A378-1CE3D6B47371}" type="presParOf" srcId="{F5304AFD-E10B-44D7-BBA6-30F2A56F5046}" destId="{78FA735E-E8B2-479A-909F-813CFF29B425}" srcOrd="2" destOrd="0" presId="urn:microsoft.com/office/officeart/2005/8/layout/orgChart1"/>
    <dgm:cxn modelId="{89418A39-8BE7-4679-8E13-325C283F9FF8}" type="presParOf" srcId="{19F821D1-B792-41EA-8CCF-2973837FB8FE}" destId="{5AF4BAAE-71DA-4D56-A50A-9EA8CB4C2E20}" srcOrd="2" destOrd="0" presId="urn:microsoft.com/office/officeart/2005/8/layout/orgChart1"/>
    <dgm:cxn modelId="{22BAA8EC-A774-4813-8654-E815C2789E8D}" type="presParOf" srcId="{19F821D1-B792-41EA-8CCF-2973837FB8FE}" destId="{A8774D47-1FBE-4681-882F-0589C83D0E75}" srcOrd="3" destOrd="0" presId="urn:microsoft.com/office/officeart/2005/8/layout/orgChart1"/>
    <dgm:cxn modelId="{F78201FD-FCC7-4E80-A1F1-5C972D9E3159}" type="presParOf" srcId="{A8774D47-1FBE-4681-882F-0589C83D0E75}" destId="{BEA8208A-0BF0-423F-9EF5-1DD567768DD2}" srcOrd="0" destOrd="0" presId="urn:microsoft.com/office/officeart/2005/8/layout/orgChart1"/>
    <dgm:cxn modelId="{BEC6307D-56AC-48FB-9C45-DA8A8D769F48}" type="presParOf" srcId="{BEA8208A-0BF0-423F-9EF5-1DD567768DD2}" destId="{B97D81A4-1C9F-476D-9510-A9FEBA5715E0}" srcOrd="0" destOrd="0" presId="urn:microsoft.com/office/officeart/2005/8/layout/orgChart1"/>
    <dgm:cxn modelId="{CEBE9E04-AC45-4D7D-B028-FA1409B77394}" type="presParOf" srcId="{BEA8208A-0BF0-423F-9EF5-1DD567768DD2}" destId="{FE989E6D-F505-419F-86AA-742C1C9B6FA3}" srcOrd="1" destOrd="0" presId="urn:microsoft.com/office/officeart/2005/8/layout/orgChart1"/>
    <dgm:cxn modelId="{95A7C99A-18EE-453E-8F86-1628080F5EB2}" type="presParOf" srcId="{A8774D47-1FBE-4681-882F-0589C83D0E75}" destId="{32E1B578-1179-473A-86DA-301125F3F475}" srcOrd="1" destOrd="0" presId="urn:microsoft.com/office/officeart/2005/8/layout/orgChart1"/>
    <dgm:cxn modelId="{B6948422-9EFF-475D-B69F-B95430638809}" type="presParOf" srcId="{A8774D47-1FBE-4681-882F-0589C83D0E75}" destId="{D4DD7357-DFAC-4E7B-BFC7-1ED22AFC8D79}" srcOrd="2" destOrd="0" presId="urn:microsoft.com/office/officeart/2005/8/layout/orgChart1"/>
    <dgm:cxn modelId="{7E1C5846-73B0-438D-8B85-CC55CD7A069A}" type="presParOf" srcId="{1FCF880B-4401-44B5-984E-657C0973C6A4}" destId="{844740BF-EDE7-4992-9F05-3B46C4FF0C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01E05-C863-4CD4-B692-F343E800A963}">
      <dsp:nvSpPr>
        <dsp:cNvPr id="0" name=""/>
        <dsp:cNvSpPr/>
      </dsp:nvSpPr>
      <dsp:spPr>
        <a:xfrm>
          <a:off x="122" y="2236780"/>
          <a:ext cx="1817083" cy="908541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10 frigoríficos convocados</a:t>
          </a:r>
        </a:p>
      </dsp:txBody>
      <dsp:txXfrm>
        <a:off x="26732" y="2263390"/>
        <a:ext cx="1763863" cy="855321"/>
      </dsp:txXfrm>
    </dsp:sp>
    <dsp:sp modelId="{FA0F7D42-8AA3-4EC5-BD27-363F3426F08A}">
      <dsp:nvSpPr>
        <dsp:cNvPr id="0" name=""/>
        <dsp:cNvSpPr/>
      </dsp:nvSpPr>
      <dsp:spPr>
        <a:xfrm rot="19457599">
          <a:off x="1733072" y="2410993"/>
          <a:ext cx="895097" cy="37705"/>
        </a:xfrm>
        <a:custGeom>
          <a:avLst/>
          <a:gdLst/>
          <a:ahLst/>
          <a:cxnLst/>
          <a:rect l="0" t="0" r="0" b="0"/>
          <a:pathLst>
            <a:path>
              <a:moveTo>
                <a:pt x="0" y="18852"/>
              </a:moveTo>
              <a:lnTo>
                <a:pt x="895097" y="18852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158244" y="2407468"/>
        <a:ext cx="44754" cy="44754"/>
      </dsp:txXfrm>
    </dsp:sp>
    <dsp:sp modelId="{BF278B25-55B2-4479-8F96-3DE40876FD3F}">
      <dsp:nvSpPr>
        <dsp:cNvPr id="0" name=""/>
        <dsp:cNvSpPr/>
      </dsp:nvSpPr>
      <dsp:spPr>
        <a:xfrm>
          <a:off x="2544038" y="1714369"/>
          <a:ext cx="1817083" cy="90854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4 indicaram empresa auditora</a:t>
          </a:r>
        </a:p>
      </dsp:txBody>
      <dsp:txXfrm>
        <a:off x="2570648" y="1740979"/>
        <a:ext cx="1763863" cy="855321"/>
      </dsp:txXfrm>
    </dsp:sp>
    <dsp:sp modelId="{64CCE1C5-6B1F-4FB9-BCDA-E02C22D4EBD9}">
      <dsp:nvSpPr>
        <dsp:cNvPr id="0" name=""/>
        <dsp:cNvSpPr/>
      </dsp:nvSpPr>
      <dsp:spPr>
        <a:xfrm rot="17692822">
          <a:off x="3860751" y="1366170"/>
          <a:ext cx="1727573" cy="37705"/>
        </a:xfrm>
        <a:custGeom>
          <a:avLst/>
          <a:gdLst/>
          <a:ahLst/>
          <a:cxnLst/>
          <a:rect l="0" t="0" r="0" b="0"/>
          <a:pathLst>
            <a:path>
              <a:moveTo>
                <a:pt x="0" y="18852"/>
              </a:moveTo>
              <a:lnTo>
                <a:pt x="1727573" y="18852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4681348" y="1341833"/>
        <a:ext cx="86378" cy="86378"/>
      </dsp:txXfrm>
    </dsp:sp>
    <dsp:sp modelId="{DE0F5FF6-1172-4068-9C2B-286D085D582D}">
      <dsp:nvSpPr>
        <dsp:cNvPr id="0" name=""/>
        <dsp:cNvSpPr/>
      </dsp:nvSpPr>
      <dsp:spPr>
        <a:xfrm>
          <a:off x="5087954" y="147135"/>
          <a:ext cx="1817083" cy="90854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AGROPAM (DNV*)</a:t>
          </a:r>
        </a:p>
      </dsp:txBody>
      <dsp:txXfrm>
        <a:off x="5114564" y="173745"/>
        <a:ext cx="1763863" cy="855321"/>
      </dsp:txXfrm>
    </dsp:sp>
    <dsp:sp modelId="{314C3755-A673-4765-8106-A15ACD8E7ACE}">
      <dsp:nvSpPr>
        <dsp:cNvPr id="0" name=""/>
        <dsp:cNvSpPr/>
      </dsp:nvSpPr>
      <dsp:spPr>
        <a:xfrm rot="19457599">
          <a:off x="4276989" y="1888581"/>
          <a:ext cx="895097" cy="37705"/>
        </a:xfrm>
        <a:custGeom>
          <a:avLst/>
          <a:gdLst/>
          <a:ahLst/>
          <a:cxnLst/>
          <a:rect l="0" t="0" r="0" b="0"/>
          <a:pathLst>
            <a:path>
              <a:moveTo>
                <a:pt x="0" y="18852"/>
              </a:moveTo>
              <a:lnTo>
                <a:pt x="895097" y="18852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702160" y="1885056"/>
        <a:ext cx="44754" cy="44754"/>
      </dsp:txXfrm>
    </dsp:sp>
    <dsp:sp modelId="{98E9552F-AADD-49A4-9782-E2033607149A}">
      <dsp:nvSpPr>
        <dsp:cNvPr id="0" name=""/>
        <dsp:cNvSpPr/>
      </dsp:nvSpPr>
      <dsp:spPr>
        <a:xfrm>
          <a:off x="5087954" y="1191957"/>
          <a:ext cx="1817083" cy="90854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AMAZOMBOI (DNV)</a:t>
          </a:r>
        </a:p>
      </dsp:txBody>
      <dsp:txXfrm>
        <a:off x="5114564" y="1218567"/>
        <a:ext cx="1763863" cy="855321"/>
      </dsp:txXfrm>
    </dsp:sp>
    <dsp:sp modelId="{D164C7F5-674A-44C7-B950-7653EB8B3F0B}">
      <dsp:nvSpPr>
        <dsp:cNvPr id="0" name=""/>
        <dsp:cNvSpPr/>
      </dsp:nvSpPr>
      <dsp:spPr>
        <a:xfrm rot="2142401">
          <a:off x="4276989" y="2410993"/>
          <a:ext cx="895097" cy="37705"/>
        </a:xfrm>
        <a:custGeom>
          <a:avLst/>
          <a:gdLst/>
          <a:ahLst/>
          <a:cxnLst/>
          <a:rect l="0" t="0" r="0" b="0"/>
          <a:pathLst>
            <a:path>
              <a:moveTo>
                <a:pt x="0" y="18852"/>
              </a:moveTo>
              <a:lnTo>
                <a:pt x="895097" y="18852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702160" y="2407468"/>
        <a:ext cx="44754" cy="44754"/>
      </dsp:txXfrm>
    </dsp:sp>
    <dsp:sp modelId="{E91C1786-4EBE-4113-8AAC-3462D1655DE6}">
      <dsp:nvSpPr>
        <dsp:cNvPr id="0" name=""/>
        <dsp:cNvSpPr/>
      </dsp:nvSpPr>
      <dsp:spPr>
        <a:xfrm>
          <a:off x="5087954" y="2236780"/>
          <a:ext cx="1817083" cy="90854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NR (DNV) </a:t>
          </a:r>
        </a:p>
      </dsp:txBody>
      <dsp:txXfrm>
        <a:off x="5114564" y="2263390"/>
        <a:ext cx="1763863" cy="855321"/>
      </dsp:txXfrm>
    </dsp:sp>
    <dsp:sp modelId="{39EA58F5-7AF2-4BFE-B8F5-C84364557D28}">
      <dsp:nvSpPr>
        <dsp:cNvPr id="0" name=""/>
        <dsp:cNvSpPr/>
      </dsp:nvSpPr>
      <dsp:spPr>
        <a:xfrm rot="3907178">
          <a:off x="3860751" y="2933404"/>
          <a:ext cx="1727573" cy="37705"/>
        </a:xfrm>
        <a:custGeom>
          <a:avLst/>
          <a:gdLst/>
          <a:ahLst/>
          <a:cxnLst/>
          <a:rect l="0" t="0" r="0" b="0"/>
          <a:pathLst>
            <a:path>
              <a:moveTo>
                <a:pt x="0" y="18852"/>
              </a:moveTo>
              <a:lnTo>
                <a:pt x="1727573" y="18852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4681348" y="2909067"/>
        <a:ext cx="86378" cy="86378"/>
      </dsp:txXfrm>
    </dsp:sp>
    <dsp:sp modelId="{1A8827F2-409E-4758-88D2-BDFC18CFD6FC}">
      <dsp:nvSpPr>
        <dsp:cNvPr id="0" name=""/>
        <dsp:cNvSpPr/>
      </dsp:nvSpPr>
      <dsp:spPr>
        <a:xfrm>
          <a:off x="5087954" y="3281603"/>
          <a:ext cx="1817083" cy="90854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DONA RAIMUNDA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(AGUIAR**)</a:t>
          </a:r>
        </a:p>
      </dsp:txBody>
      <dsp:txXfrm>
        <a:off x="5114564" y="3308213"/>
        <a:ext cx="1763863" cy="855321"/>
      </dsp:txXfrm>
    </dsp:sp>
    <dsp:sp modelId="{18EB2879-B273-4E9F-A19C-D462FA3DB0BA}">
      <dsp:nvSpPr>
        <dsp:cNvPr id="0" name=""/>
        <dsp:cNvSpPr/>
      </dsp:nvSpPr>
      <dsp:spPr>
        <a:xfrm rot="2142401">
          <a:off x="1733072" y="2933404"/>
          <a:ext cx="895097" cy="37705"/>
        </a:xfrm>
        <a:custGeom>
          <a:avLst/>
          <a:gdLst/>
          <a:ahLst/>
          <a:cxnLst/>
          <a:rect l="0" t="0" r="0" b="0"/>
          <a:pathLst>
            <a:path>
              <a:moveTo>
                <a:pt x="0" y="18852"/>
              </a:moveTo>
              <a:lnTo>
                <a:pt x="895097" y="18852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158244" y="2929879"/>
        <a:ext cx="44754" cy="44754"/>
      </dsp:txXfrm>
    </dsp:sp>
    <dsp:sp modelId="{20387663-8C8E-4A6C-AB68-A9E41687F9F1}">
      <dsp:nvSpPr>
        <dsp:cNvPr id="0" name=""/>
        <dsp:cNvSpPr/>
      </dsp:nvSpPr>
      <dsp:spPr>
        <a:xfrm>
          <a:off x="2544038" y="2759192"/>
          <a:ext cx="1817083" cy="90854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 não indicaram</a:t>
          </a:r>
        </a:p>
      </dsp:txBody>
      <dsp:txXfrm>
        <a:off x="2570648" y="2785802"/>
        <a:ext cx="1763863" cy="855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4BAAE-71DA-4D56-A50A-9EA8CB4C2E20}">
      <dsp:nvSpPr>
        <dsp:cNvPr id="0" name=""/>
        <dsp:cNvSpPr/>
      </dsp:nvSpPr>
      <dsp:spPr>
        <a:xfrm>
          <a:off x="2524320" y="972102"/>
          <a:ext cx="1174492" cy="407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837"/>
              </a:lnTo>
              <a:lnTo>
                <a:pt x="1174492" y="203837"/>
              </a:lnTo>
              <a:lnTo>
                <a:pt x="1174492" y="407675"/>
              </a:lnTo>
            </a:path>
          </a:pathLst>
        </a:custGeom>
        <a:noFill/>
        <a:ln w="25400" cap="flat" cmpd="sng" algn="ctr">
          <a:solidFill>
            <a:srgbClr val="024669"/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118DA-94BA-4319-B2DC-222BDADBC189}">
      <dsp:nvSpPr>
        <dsp:cNvPr id="0" name=""/>
        <dsp:cNvSpPr/>
      </dsp:nvSpPr>
      <dsp:spPr>
        <a:xfrm>
          <a:off x="1349827" y="972102"/>
          <a:ext cx="1174492" cy="407675"/>
        </a:xfrm>
        <a:custGeom>
          <a:avLst/>
          <a:gdLst/>
          <a:ahLst/>
          <a:cxnLst/>
          <a:rect l="0" t="0" r="0" b="0"/>
          <a:pathLst>
            <a:path>
              <a:moveTo>
                <a:pt x="1174492" y="0"/>
              </a:moveTo>
              <a:lnTo>
                <a:pt x="1174492" y="203837"/>
              </a:lnTo>
              <a:lnTo>
                <a:pt x="0" y="203837"/>
              </a:lnTo>
              <a:lnTo>
                <a:pt x="0" y="407675"/>
              </a:lnTo>
            </a:path>
          </a:pathLst>
        </a:custGeom>
        <a:noFill/>
        <a:ln w="25400" cap="flat" cmpd="sng" algn="ctr">
          <a:solidFill>
            <a:srgbClr val="024669"/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60EFE-D783-4527-B5FE-643C804C830A}">
      <dsp:nvSpPr>
        <dsp:cNvPr id="0" name=""/>
        <dsp:cNvSpPr/>
      </dsp:nvSpPr>
      <dsp:spPr>
        <a:xfrm>
          <a:off x="1553664" y="1447"/>
          <a:ext cx="1941310" cy="970655"/>
        </a:xfrm>
        <a:prstGeom prst="rect">
          <a:avLst/>
        </a:prstGeom>
        <a:solidFill>
          <a:srgbClr val="024669"/>
        </a:solidFill>
        <a:ln w="25400" cap="flat" cmpd="sng" algn="ctr">
          <a:solidFill>
            <a:srgbClr val="024669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Secex</a:t>
          </a:r>
          <a:endParaRPr lang="pt-BR" sz="4000" kern="1200"/>
        </a:p>
      </dsp:txBody>
      <dsp:txXfrm>
        <a:off x="1553664" y="1447"/>
        <a:ext cx="1941310" cy="970655"/>
      </dsp:txXfrm>
    </dsp:sp>
    <dsp:sp modelId="{1C83B733-6F45-4FBA-B995-14B3A35B5E4E}">
      <dsp:nvSpPr>
        <dsp:cNvPr id="0" name=""/>
        <dsp:cNvSpPr/>
      </dsp:nvSpPr>
      <dsp:spPr>
        <a:xfrm>
          <a:off x="379171" y="1379777"/>
          <a:ext cx="1941310" cy="970655"/>
        </a:xfrm>
        <a:prstGeom prst="rect">
          <a:avLst/>
        </a:prstGeom>
        <a:solidFill>
          <a:srgbClr val="0246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Câmara Técnica</a:t>
          </a:r>
        </a:p>
      </dsp:txBody>
      <dsp:txXfrm>
        <a:off x="379171" y="1379777"/>
        <a:ext cx="1941310" cy="970655"/>
      </dsp:txXfrm>
    </dsp:sp>
    <dsp:sp modelId="{B97D81A4-1C9F-476D-9510-A9FEBA5715E0}">
      <dsp:nvSpPr>
        <dsp:cNvPr id="0" name=""/>
        <dsp:cNvSpPr/>
      </dsp:nvSpPr>
      <dsp:spPr>
        <a:xfrm>
          <a:off x="2728157" y="1379777"/>
          <a:ext cx="1941310" cy="970655"/>
        </a:xfrm>
        <a:prstGeom prst="rect">
          <a:avLst/>
        </a:prstGeom>
        <a:solidFill>
          <a:srgbClr val="0246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Câmara Social</a:t>
          </a:r>
        </a:p>
      </dsp:txBody>
      <dsp:txXfrm>
        <a:off x="2728157" y="1379777"/>
        <a:ext cx="1941310" cy="970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3BAE5-3F39-4F3D-8840-10C8B98FBED3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6D3A-C9CC-4929-B96A-60191AA25A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32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6D3A-C9CC-4929-B96A-60191AA25A4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89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0C04-9523-81F0-E825-67F62238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9DE16-C046-3B26-CFB1-5FBF6A6B0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5A9FC-5534-B3B3-CEBE-C6006560C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199C-F482-45E8-AA90-24CB77DAE43E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C97BB-5234-37F9-82B5-B0F6388F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085BD-BF08-E8DD-9F72-19F8DCF7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EFFC-170C-40E1-9A61-DEEF31E38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28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6294-9CBC-553D-1E12-79916C20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3997F-9D85-7D42-D2DB-C54754606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FF574-9527-3BA1-A5A6-EBC900A4B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83E62-ED2E-E77B-CD80-D5F6D303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617C-EEAA-4C0B-9819-D5555E57CDFB}" type="datetime1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8F641-2F7E-7DB5-BFD2-97D77019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94F5F-56BF-7822-2D0B-49B72631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EFFC-170C-40E1-9A61-DEEF31E38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03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6442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r>
              <a:rPr lang="pt-BR" sz="60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60BE28B1-DC89-4487-AF6E-92A8637B9BF2}" type="slidenum">
              <a:rPr lang="pt-BR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000"/>
          </a:bodyPr>
          <a:lstStyle/>
          <a:p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702DB8D-FCFC-4230-B8A1-1E3D580AFDF0}" type="slidenum">
              <a:rPr lang="pt-BR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chart" Target="../charts/chart3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33840" y="2366640"/>
            <a:ext cx="108194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36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Apresentação dos Resultados do 1º Ciclo Unificado de</a:t>
            </a:r>
            <a:br>
              <a:rPr dirty="0"/>
            </a:br>
            <a:r>
              <a:rPr lang="pt-BR" sz="36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Auditorias na Cadeia Pecuária na Amazônia Legal</a:t>
            </a:r>
            <a:br>
              <a:rPr dirty="0"/>
            </a:br>
            <a:br>
              <a:rPr dirty="0"/>
            </a:br>
            <a:endParaRPr lang="pt-BR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497240" y="822240"/>
            <a:ext cx="9143640" cy="483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Ministério Público Federal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84" name="Google Shape;88;p1"/>
          <p:cNvSpPr/>
          <p:nvPr/>
        </p:nvSpPr>
        <p:spPr>
          <a:xfrm>
            <a:off x="2672640" y="4936320"/>
            <a:ext cx="7442640" cy="48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1800" b="0" strike="noStrike" spc="-1">
                <a:solidFill>
                  <a:srgbClr val="FDCB18"/>
                </a:solidFill>
                <a:latin typeface="Calibri"/>
                <a:ea typeface="Calibri"/>
              </a:rPr>
              <a:t>26 de outubro de 2023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215;p17"/>
          <p:cNvSpPr/>
          <p:nvPr/>
        </p:nvSpPr>
        <p:spPr>
          <a:xfrm>
            <a:off x="0" y="651600"/>
            <a:ext cx="12191760" cy="73620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Análise automática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57168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Google Shape;118;p5"/>
          <p:cNvSpPr/>
          <p:nvPr/>
        </p:nvSpPr>
        <p:spPr>
          <a:xfrm>
            <a:off x="0" y="54288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AUDITORIAS ACRE 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graphicFrame>
        <p:nvGraphicFramePr>
          <p:cNvPr id="133" name="Tabela 10"/>
          <p:cNvGraphicFramePr/>
          <p:nvPr>
            <p:extLst>
              <p:ext uri="{D42A27DB-BD31-4B8C-83A1-F6EECF244321}">
                <p14:modId xmlns:p14="http://schemas.microsoft.com/office/powerpoint/2010/main" val="3144879006"/>
              </p:ext>
            </p:extLst>
          </p:nvPr>
        </p:nvGraphicFramePr>
        <p:xfrm>
          <a:off x="1713960" y="2889360"/>
          <a:ext cx="8161560" cy="2811360"/>
        </p:xfrm>
        <a:graphic>
          <a:graphicData uri="http://schemas.openxmlformats.org/drawingml/2006/table">
            <a:tbl>
              <a:tblPr/>
              <a:tblGrid>
                <a:gridCol w="116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60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1º CICLO AUDITORIA AUTOMÁTICA TAC CARNE  - Volume abatido/exp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JUL20 a DEZ21  (TOTAL)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JUL20 a DEZ21 (Irregularidades)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Irregularidades (%)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1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pt-BR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Empresas convocadas que </a:t>
                      </a:r>
                      <a:r>
                        <a:rPr lang="pt-BR" sz="16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  <a:ea typeface="Arial"/>
                        </a:rPr>
                        <a:t>NÃO</a:t>
                      </a: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apresentaram auditoria</a:t>
                      </a:r>
                      <a:endParaRPr lang="pt-BR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39.013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2.165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5,5%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FRICARNES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22.746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1.705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7%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MODELO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16.267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460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eta: para a Direita 6">
            <a:extLst>
              <a:ext uri="{FF2B5EF4-FFF2-40B4-BE49-F238E27FC236}">
                <a16:creationId xmlns:a16="http://schemas.microsoft.com/office/drawing/2014/main" id="{9CCA3F4F-6890-FFAB-4F36-8808013AF42B}"/>
              </a:ext>
            </a:extLst>
          </p:cNvPr>
          <p:cNvSpPr/>
          <p:nvPr/>
        </p:nvSpPr>
        <p:spPr>
          <a:xfrm>
            <a:off x="517320" y="1932040"/>
            <a:ext cx="320760" cy="275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4669"/>
          </a:solidFill>
          <a:ln>
            <a:solidFill>
              <a:srgbClr val="024669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523880" y="2260800"/>
            <a:ext cx="9143640" cy="25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6000" b="1" strike="noStrike" spc="-1">
                <a:solidFill>
                  <a:srgbClr val="FFFFFF"/>
                </a:solidFill>
                <a:latin typeface="Calibri"/>
                <a:ea typeface="Calibri"/>
              </a:rPr>
              <a:t>Auditorias - Amazonas</a:t>
            </a:r>
            <a:br/>
            <a:br/>
            <a:endParaRPr lang="pt-BR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Google Shape;228;p18"/>
          <p:cNvSpPr/>
          <p:nvPr/>
        </p:nvSpPr>
        <p:spPr>
          <a:xfrm>
            <a:off x="2395440" y="3993840"/>
            <a:ext cx="77522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43" name="Google Shape;229;p18"/>
          <p:cNvSpPr/>
          <p:nvPr/>
        </p:nvSpPr>
        <p:spPr>
          <a:xfrm>
            <a:off x="2395440" y="2529720"/>
            <a:ext cx="77522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Status das auditorias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Google Shape;118;p5"/>
          <p:cNvSpPr/>
          <p:nvPr/>
        </p:nvSpPr>
        <p:spPr>
          <a:xfrm>
            <a:off x="15000" y="-2738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AUDITORIAS AMAZONAS 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392122837"/>
              </p:ext>
            </p:extLst>
          </p:nvPr>
        </p:nvGraphicFramePr>
        <p:xfrm>
          <a:off x="1553400" y="1825560"/>
          <a:ext cx="6905160" cy="433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7" name="CaixaDeTexto 2"/>
          <p:cNvSpPr/>
          <p:nvPr/>
        </p:nvSpPr>
        <p:spPr>
          <a:xfrm>
            <a:off x="1713960" y="6009120"/>
            <a:ext cx="5938200" cy="729720"/>
          </a:xfrm>
          <a:prstGeom prst="rect">
            <a:avLst/>
          </a:prstGeom>
          <a:noFill/>
          <a:ln w="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144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400" b="1" strike="noStrike" spc="-1">
                <a:solidFill>
                  <a:srgbClr val="202124"/>
                </a:solidFill>
                <a:latin typeface="Google Sans"/>
                <a:ea typeface="Arial"/>
              </a:rPr>
              <a:t>*DNV - Business Assurance Brasil</a:t>
            </a:r>
            <a:endParaRPr lang="pt-BR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t-BR" sz="1400" b="1" strike="noStrike" spc="-1">
                <a:solidFill>
                  <a:srgbClr val="202124"/>
                </a:solidFill>
                <a:latin typeface="Google Sans"/>
                <a:ea typeface="Arial"/>
              </a:rPr>
              <a:t>**Aguiar, Albuquerque e Cassiano Assessoria Contábil </a:t>
            </a:r>
            <a:endParaRPr lang="pt-BR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1400" b="0" strike="noStrike" spc="-1">
              <a:latin typeface="Arial"/>
            </a:endParaRPr>
          </a:p>
        </p:txBody>
      </p:sp>
      <p:sp>
        <p:nvSpPr>
          <p:cNvPr id="148" name="Seta: para a Direita 7"/>
          <p:cNvSpPr/>
          <p:nvPr/>
        </p:nvSpPr>
        <p:spPr>
          <a:xfrm>
            <a:off x="516960" y="1911720"/>
            <a:ext cx="320760" cy="275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4669"/>
          </a:solidFill>
          <a:ln>
            <a:solidFill>
              <a:srgbClr val="024669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49" name="CaixaDeTexto 8"/>
          <p:cNvSpPr/>
          <p:nvPr/>
        </p:nvSpPr>
        <p:spPr>
          <a:xfrm>
            <a:off x="9174240" y="3429000"/>
            <a:ext cx="2169000" cy="1063800"/>
          </a:xfrm>
          <a:prstGeom prst="rect">
            <a:avLst/>
          </a:prstGeom>
          <a:noFill/>
          <a:ln w="0">
            <a:solidFill>
              <a:srgbClr val="FFFFFF">
                <a:lumMod val="75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600" b="0" strike="noStrike" spc="-1">
                <a:solidFill>
                  <a:srgbClr val="000000"/>
                </a:solidFill>
                <a:latin typeface="Arial"/>
                <a:ea typeface="Arial"/>
              </a:rPr>
              <a:t>Até o momento o MPF não recebeu nenhum relatório de auditoria</a:t>
            </a:r>
            <a:endParaRPr lang="pt-BR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/>
          </p:nvPr>
        </p:nvSpPr>
        <p:spPr>
          <a:xfrm>
            <a:off x="838080" y="1253520"/>
            <a:ext cx="10515240" cy="50627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Análise automática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57168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Google Shape;118;p5"/>
          <p:cNvSpPr/>
          <p:nvPr/>
        </p:nvSpPr>
        <p:spPr>
          <a:xfrm>
            <a:off x="-180" y="1386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AUDITORIAS AMAZONAS 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153" name="Seta: para a Direita 6"/>
          <p:cNvSpPr/>
          <p:nvPr/>
        </p:nvSpPr>
        <p:spPr>
          <a:xfrm>
            <a:off x="517320" y="1369138"/>
            <a:ext cx="320760" cy="275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4669"/>
          </a:solidFill>
          <a:ln>
            <a:solidFill>
              <a:srgbClr val="024669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graphicFrame>
        <p:nvGraphicFramePr>
          <p:cNvPr id="154" name="Tabela 9"/>
          <p:cNvGraphicFramePr/>
          <p:nvPr>
            <p:extLst>
              <p:ext uri="{D42A27DB-BD31-4B8C-83A1-F6EECF244321}">
                <p14:modId xmlns:p14="http://schemas.microsoft.com/office/powerpoint/2010/main" val="4125066848"/>
              </p:ext>
            </p:extLst>
          </p:nvPr>
        </p:nvGraphicFramePr>
        <p:xfrm>
          <a:off x="970600" y="1888080"/>
          <a:ext cx="9285480" cy="4287720"/>
        </p:xfrm>
        <a:graphic>
          <a:graphicData uri="http://schemas.openxmlformats.org/drawingml/2006/table">
            <a:tbl>
              <a:tblPr/>
              <a:tblGrid>
                <a:gridCol w="5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8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8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9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2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1º CICLO AUDITORIA AUTOMÁTICA TAC CARNE - Volume abatido/</a:t>
                      </a:r>
                      <a:r>
                        <a:rPr lang="pt-BR" sz="1400" b="1" strike="noStrike" spc="-1" err="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exp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JUL20 a DEZ21  (TOTAL) </a:t>
                      </a:r>
                      <a:endParaRPr lang="pt-BR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JUL20 a DEZ21 (Irregularidades) </a:t>
                      </a:r>
                      <a:endParaRPr lang="pt-BR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Irregularidades (%)</a:t>
                      </a:r>
                      <a:endParaRPr lang="pt-BR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Empresas SEM auditoria e COM relevância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218.507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16.339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7,4%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AGROPAM - FRIZAM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65.418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9.107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14%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FRIGORIFICO AMAZONAS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22.715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2.003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9%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 R COMERCIO DE FRIOS LTDA - ME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55.634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2.315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4%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MAFRICO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12.447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1.423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11%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FRIGONOSSO 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19.556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881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5%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NORTE BOI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32.407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529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2%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BOVINORTE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6.269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63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1%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DONA RAIMUNDA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1.579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11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1%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R. BATISTA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1.252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0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0%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FRIGO TEFE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1.006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0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0%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523880" y="2260800"/>
            <a:ext cx="9143640" cy="25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6000" b="1" strike="noStrike" spc="-1">
                <a:solidFill>
                  <a:srgbClr val="FFFFFF"/>
                </a:solidFill>
                <a:latin typeface="Calibri"/>
                <a:ea typeface="Calibri"/>
              </a:rPr>
              <a:t>Auditorias - Mato Grosso</a:t>
            </a:r>
            <a:br/>
            <a:br/>
            <a:endParaRPr lang="pt-BR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Google Shape;228;p18"/>
          <p:cNvSpPr/>
          <p:nvPr/>
        </p:nvSpPr>
        <p:spPr>
          <a:xfrm>
            <a:off x="2395440" y="3993840"/>
            <a:ext cx="77522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58" name="Google Shape;229;p18"/>
          <p:cNvSpPr/>
          <p:nvPr/>
        </p:nvSpPr>
        <p:spPr>
          <a:xfrm>
            <a:off x="2395440" y="2529720"/>
            <a:ext cx="77522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Status das auditorias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Google Shape;118;p5"/>
          <p:cNvSpPr/>
          <p:nvPr/>
        </p:nvSpPr>
        <p:spPr>
          <a:xfrm>
            <a:off x="-180" y="17064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AUDITORIAS MATO GROSSO 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grpSp>
        <p:nvGrpSpPr>
          <p:cNvPr id="162" name="Diagrama 1"/>
          <p:cNvGrpSpPr/>
          <p:nvPr/>
        </p:nvGrpSpPr>
        <p:grpSpPr>
          <a:xfrm>
            <a:off x="1395000" y="2033640"/>
            <a:ext cx="6313320" cy="3872160"/>
            <a:chOff x="1395000" y="2033640"/>
            <a:chExt cx="6313320" cy="3872160"/>
          </a:xfrm>
        </p:grpSpPr>
        <p:sp>
          <p:nvSpPr>
            <p:cNvPr id="163" name="Retângulo 162"/>
            <p:cNvSpPr/>
            <p:nvPr/>
          </p:nvSpPr>
          <p:spPr>
            <a:xfrm>
              <a:off x="1395000" y="2096640"/>
              <a:ext cx="6313320" cy="3809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sp>
          <p:nvSpPr>
            <p:cNvPr id="164" name="Retângulo: Cantos Arredondados 163"/>
            <p:cNvSpPr/>
            <p:nvPr/>
          </p:nvSpPr>
          <p:spPr>
            <a:xfrm>
              <a:off x="1714680" y="4056840"/>
              <a:ext cx="1484280" cy="741960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1680" tIns="31680" rIns="10080" bIns="320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17 frigoríficos convocados</a:t>
              </a:r>
              <a:endParaRPr lang="pt-BR" b="0" strike="noStrike" spc="-1">
                <a:latin typeface="Arial"/>
              </a:endParaRPr>
            </a:p>
          </p:txBody>
        </p:sp>
        <p:sp>
          <p:nvSpPr>
            <p:cNvPr id="165" name="Forma Livre: Forma 164"/>
            <p:cNvSpPr/>
            <p:nvPr/>
          </p:nvSpPr>
          <p:spPr>
            <a:xfrm rot="19457400">
              <a:off x="3130200" y="4197240"/>
              <a:ext cx="731160" cy="34560"/>
            </a:xfrm>
            <a:custGeom>
              <a:avLst/>
              <a:gdLst/>
              <a:ahLst/>
              <a:cxnLst/>
              <a:rect l="l" t="t" r="r" b="b"/>
              <a:pathLst>
                <a:path w="731387">
                  <a:moveTo>
                    <a:pt x="0" y="17539"/>
                  </a:moveTo>
                  <a:lnTo>
                    <a:pt x="731387" y="17539"/>
                  </a:lnTo>
                </a:path>
              </a:pathLst>
            </a:custGeom>
            <a:noFill/>
            <a:ln>
              <a:solidFill>
                <a:srgbClr val="FFFFFF">
                  <a:lumMod val="6500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sp>
          <p:nvSpPr>
            <p:cNvPr id="166" name="Retângulo: Cantos Arredondados 165"/>
            <p:cNvSpPr/>
            <p:nvPr/>
          </p:nvSpPr>
          <p:spPr>
            <a:xfrm>
              <a:off x="3793320" y="3630240"/>
              <a:ext cx="1484280" cy="74196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1680" tIns="31680" rIns="10080" bIns="320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13 indicaram empresa auditora</a:t>
              </a:r>
              <a:endParaRPr lang="pt-BR" b="0" strike="noStrike" spc="-1">
                <a:latin typeface="Arial"/>
              </a:endParaRPr>
            </a:p>
          </p:txBody>
        </p:sp>
        <p:sp>
          <p:nvSpPr>
            <p:cNvPr id="167" name="Forma Livre: Forma 166"/>
            <p:cNvSpPr/>
            <p:nvPr/>
          </p:nvSpPr>
          <p:spPr>
            <a:xfrm rot="18289200">
              <a:off x="5054400" y="3556800"/>
              <a:ext cx="1039680" cy="34560"/>
            </a:xfrm>
            <a:custGeom>
              <a:avLst/>
              <a:gdLst/>
              <a:ahLst/>
              <a:cxnLst/>
              <a:rect l="l" t="t" r="r" b="b"/>
              <a:pathLst>
                <a:path w="1039983">
                  <a:moveTo>
                    <a:pt x="0" y="17539"/>
                  </a:moveTo>
                  <a:lnTo>
                    <a:pt x="1039983" y="17539"/>
                  </a:lnTo>
                </a:path>
              </a:pathLst>
            </a:custGeom>
            <a:noFill/>
            <a:ln>
              <a:solidFill>
                <a:srgbClr val="FFFFFF">
                  <a:lumMod val="6500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sp>
          <p:nvSpPr>
            <p:cNvPr id="168" name="Retângulo: Cantos Arredondados 167"/>
            <p:cNvSpPr/>
            <p:nvPr/>
          </p:nvSpPr>
          <p:spPr>
            <a:xfrm>
              <a:off x="5871960" y="2033640"/>
              <a:ext cx="1517040" cy="216108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3280" tIns="53280" rIns="9000" bIns="536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AGRA</a:t>
              </a:r>
              <a:endParaRPr lang="pt-BR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PANTANAL</a:t>
              </a:r>
              <a:endParaRPr lang="pt-BR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FRIGOLÍDER</a:t>
              </a:r>
              <a:r>
                <a:rPr lang="pt-BR" sz="1800" baseline="30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BR" sz="1800" baseline="300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pt-BR" sz="1400" b="0" strike="noStrike" spc="-1">
                <a:solidFill>
                  <a:schemeClr val="bg1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REDENTOR</a:t>
              </a:r>
              <a:endParaRPr lang="pt-BR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FRIALTO</a:t>
              </a:r>
              <a:r>
                <a:rPr lang="pt-BR" sz="1800" baseline="300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</a:t>
              </a:r>
              <a:endParaRPr lang="pt-BR" sz="1400" b="0" strike="noStrike" spc="-1">
                <a:solidFill>
                  <a:schemeClr val="bg1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PANTANEIRA</a:t>
              </a:r>
              <a:endParaRPr lang="pt-BR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BOI BRANCO</a:t>
              </a:r>
              <a:endParaRPr lang="pt-BR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NATURAFRIG</a:t>
              </a:r>
              <a:endParaRPr lang="pt-BR" sz="1400" b="0" strike="noStrike" spc="-1">
                <a:latin typeface="Arial"/>
              </a:endParaRPr>
            </a:p>
          </p:txBody>
        </p:sp>
        <p:sp>
          <p:nvSpPr>
            <p:cNvPr id="169" name="Forma Livre: Forma 168"/>
            <p:cNvSpPr/>
            <p:nvPr/>
          </p:nvSpPr>
          <p:spPr>
            <a:xfrm rot="2922600">
              <a:off x="5124600" y="4321800"/>
              <a:ext cx="899640" cy="34560"/>
            </a:xfrm>
            <a:custGeom>
              <a:avLst/>
              <a:gdLst/>
              <a:ahLst/>
              <a:cxnLst/>
              <a:rect l="l" t="t" r="r" b="b"/>
              <a:pathLst>
                <a:path w="900065">
                  <a:moveTo>
                    <a:pt x="0" y="17539"/>
                  </a:moveTo>
                  <a:lnTo>
                    <a:pt x="900065" y="17539"/>
                  </a:lnTo>
                </a:path>
              </a:pathLst>
            </a:custGeom>
            <a:noFill/>
            <a:ln>
              <a:solidFill>
                <a:srgbClr val="FFFFFF">
                  <a:lumMod val="6500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sp>
          <p:nvSpPr>
            <p:cNvPr id="170" name="Retângulo: Cantos Arredondados 169"/>
            <p:cNvSpPr/>
            <p:nvPr/>
          </p:nvSpPr>
          <p:spPr>
            <a:xfrm>
              <a:off x="5871960" y="4306320"/>
              <a:ext cx="1484280" cy="74196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1680" tIns="31680" rIns="10080" bIns="320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sz="16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MARFRIG</a:t>
              </a:r>
              <a:endParaRPr lang="pt-BR" sz="16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sz="16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FRIGOBOM</a:t>
              </a:r>
              <a:endParaRPr lang="pt-BR" sz="1600" b="0" strike="noStrike" spc="-1">
                <a:latin typeface="Arial"/>
              </a:endParaRPr>
            </a:p>
          </p:txBody>
        </p:sp>
        <p:sp>
          <p:nvSpPr>
            <p:cNvPr id="171" name="Forma Livre: Forma 170"/>
            <p:cNvSpPr/>
            <p:nvPr/>
          </p:nvSpPr>
          <p:spPr>
            <a:xfrm rot="4128000">
              <a:off x="4754160" y="4748400"/>
              <a:ext cx="1640880" cy="34560"/>
            </a:xfrm>
            <a:custGeom>
              <a:avLst/>
              <a:gdLst/>
              <a:ahLst/>
              <a:cxnLst/>
              <a:rect l="l" t="t" r="r" b="b"/>
              <a:pathLst>
                <a:path w="1641264">
                  <a:moveTo>
                    <a:pt x="0" y="17539"/>
                  </a:moveTo>
                  <a:lnTo>
                    <a:pt x="1641264" y="17539"/>
                  </a:lnTo>
                </a:path>
              </a:pathLst>
            </a:custGeom>
            <a:noFill/>
            <a:ln>
              <a:solidFill>
                <a:srgbClr val="FFFFFF">
                  <a:lumMod val="6500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sp>
          <p:nvSpPr>
            <p:cNvPr id="172" name="Retângulo: Cantos Arredondados 171"/>
            <p:cNvSpPr/>
            <p:nvPr/>
          </p:nvSpPr>
          <p:spPr>
            <a:xfrm>
              <a:off x="5871960" y="5160240"/>
              <a:ext cx="1484280" cy="74196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1680" tIns="31680" rIns="10080" bIns="320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sz="16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JBS</a:t>
              </a:r>
              <a:endParaRPr lang="pt-BR" sz="16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sz="16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MINERVA</a:t>
              </a:r>
              <a:endParaRPr lang="pt-BR" sz="1600" b="0" strike="noStrike" spc="-1">
                <a:latin typeface="Arial"/>
              </a:endParaRPr>
            </a:p>
          </p:txBody>
        </p:sp>
        <p:sp>
          <p:nvSpPr>
            <p:cNvPr id="173" name="Forma Livre: Forma 172"/>
            <p:cNvSpPr/>
            <p:nvPr/>
          </p:nvSpPr>
          <p:spPr>
            <a:xfrm rot="2142600">
              <a:off x="3130560" y="4623840"/>
              <a:ext cx="731160" cy="34560"/>
            </a:xfrm>
            <a:custGeom>
              <a:avLst/>
              <a:gdLst/>
              <a:ahLst/>
              <a:cxnLst/>
              <a:rect l="l" t="t" r="r" b="b"/>
              <a:pathLst>
                <a:path w="731387">
                  <a:moveTo>
                    <a:pt x="0" y="17539"/>
                  </a:moveTo>
                  <a:lnTo>
                    <a:pt x="731387" y="17539"/>
                  </a:lnTo>
                </a:path>
              </a:pathLst>
            </a:custGeom>
            <a:noFill/>
            <a:ln>
              <a:solidFill>
                <a:srgbClr val="FFFFFF">
                  <a:lumMod val="6500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sp>
          <p:nvSpPr>
            <p:cNvPr id="174" name="Retângulo: Cantos Arredondados 173"/>
            <p:cNvSpPr/>
            <p:nvPr/>
          </p:nvSpPr>
          <p:spPr>
            <a:xfrm>
              <a:off x="3793320" y="4483800"/>
              <a:ext cx="1484280" cy="74196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1680" tIns="31680" rIns="10080" bIns="320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4 não indicaram</a:t>
              </a:r>
              <a:endParaRPr lang="pt-BR" b="0" strike="noStrike" spc="-1">
                <a:latin typeface="Arial"/>
              </a:endParaRPr>
            </a:p>
          </p:txBody>
        </p:sp>
      </p:grpSp>
      <p:sp>
        <p:nvSpPr>
          <p:cNvPr id="175" name="CaixaDeTexto 2"/>
          <p:cNvSpPr/>
          <p:nvPr/>
        </p:nvSpPr>
        <p:spPr>
          <a:xfrm>
            <a:off x="1713600" y="5925807"/>
            <a:ext cx="2543768" cy="968042"/>
          </a:xfrm>
          <a:prstGeom prst="rect">
            <a:avLst/>
          </a:prstGeom>
          <a:noFill/>
          <a:ln w="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numCol="1" spcCol="144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2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16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100" b="1" spc="-1">
                <a:solidFill>
                  <a:srgbClr val="202124"/>
                </a:solidFill>
                <a:latin typeface="Google Sans"/>
              </a:rPr>
              <a:t>Abatedouro e Frigorifico Colíder</a:t>
            </a:r>
          </a:p>
          <a:p>
            <a:r>
              <a:rPr lang="pt-BR" sz="12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200" b="1" spc="-1" baseline="30000">
                <a:solidFill>
                  <a:srgbClr val="202124"/>
                </a:solidFill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100" b="1" spc="-1">
                <a:solidFill>
                  <a:srgbClr val="202124"/>
                </a:solidFill>
                <a:latin typeface="Google Sans"/>
              </a:rPr>
              <a:t>Vale Grande Indústria e Comércio</a:t>
            </a:r>
          </a:p>
          <a:p>
            <a:pPr>
              <a:lnSpc>
                <a:spcPct val="100000"/>
              </a:lnSpc>
              <a:buNone/>
            </a:pPr>
            <a:r>
              <a:rPr lang="pt-BR" sz="12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pt-BR" sz="1100" b="1" strike="noStrike" spc="-1">
                <a:solidFill>
                  <a:srgbClr val="202124"/>
                </a:solidFill>
                <a:latin typeface="Google Sans"/>
                <a:ea typeface="Arial"/>
              </a:rPr>
              <a:t>DNV - Business </a:t>
            </a:r>
            <a:r>
              <a:rPr lang="pt-BR" sz="1100" b="1" strike="noStrike" spc="-1" err="1">
                <a:solidFill>
                  <a:srgbClr val="202124"/>
                </a:solidFill>
                <a:latin typeface="Google Sans"/>
                <a:ea typeface="Arial"/>
              </a:rPr>
              <a:t>Assurance</a:t>
            </a:r>
            <a:r>
              <a:rPr lang="pt-BR" sz="1100" b="1" strike="noStrike" spc="-1">
                <a:solidFill>
                  <a:srgbClr val="202124"/>
                </a:solidFill>
                <a:latin typeface="Google Sans"/>
                <a:ea typeface="Arial"/>
              </a:rPr>
              <a:t> Brasil</a:t>
            </a:r>
            <a:endParaRPr lang="pt-BR" sz="1100" b="1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t-BR" sz="12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t-BR" sz="1100" b="1" spc="-1" baseline="30000">
                <a:solidFill>
                  <a:srgbClr val="202124"/>
                </a:solidFill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100" b="1" strike="noStrike" spc="-1">
                <a:solidFill>
                  <a:srgbClr val="202124"/>
                </a:solidFill>
                <a:latin typeface="Google Sans"/>
                <a:ea typeface="Arial"/>
              </a:rPr>
              <a:t>Grant Thornton  </a:t>
            </a:r>
          </a:p>
          <a:p>
            <a:pPr>
              <a:lnSpc>
                <a:spcPct val="100000"/>
              </a:lnSpc>
              <a:buNone/>
            </a:pPr>
            <a:endParaRPr lang="pt-BR" sz="1200" b="0" strike="noStrike" spc="-1">
              <a:latin typeface="Arial"/>
            </a:endParaRPr>
          </a:p>
        </p:txBody>
      </p:sp>
      <p:sp>
        <p:nvSpPr>
          <p:cNvPr id="176" name="Elipse 10"/>
          <p:cNvSpPr/>
          <p:nvPr/>
        </p:nvSpPr>
        <p:spPr>
          <a:xfrm>
            <a:off x="7883280" y="2624040"/>
            <a:ext cx="964440" cy="4906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FFFFFF">
                <a:lumMod val="65000"/>
              </a:srgb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solidFill>
                  <a:srgbClr val="FFFFFF"/>
                </a:solidFill>
                <a:latin typeface="Arial"/>
                <a:ea typeface="Arial"/>
              </a:rPr>
              <a:t>DNV</a:t>
            </a:r>
            <a:r>
              <a:rPr lang="pt-BR" sz="1800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aseline="30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pt-BR" sz="1400" b="0" strike="noStrike" spc="-1">
              <a:solidFill>
                <a:schemeClr val="bg1"/>
              </a:solidFill>
              <a:latin typeface="Arial"/>
            </a:endParaRPr>
          </a:p>
        </p:txBody>
      </p:sp>
      <p:sp>
        <p:nvSpPr>
          <p:cNvPr id="177" name="Elipse 11"/>
          <p:cNvSpPr/>
          <p:nvPr/>
        </p:nvSpPr>
        <p:spPr>
          <a:xfrm>
            <a:off x="7971840" y="4387320"/>
            <a:ext cx="964440" cy="51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FFFFFF">
                <a:lumMod val="65000"/>
              </a:srgb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solidFill>
                  <a:srgbClr val="FFFFFF"/>
                </a:solidFill>
                <a:latin typeface="Arial"/>
                <a:ea typeface="Arial"/>
              </a:rPr>
              <a:t>BDO</a:t>
            </a:r>
            <a:endParaRPr lang="pt-BR" sz="1400" b="0" strike="noStrike" spc="-1">
              <a:latin typeface="Arial"/>
            </a:endParaRPr>
          </a:p>
        </p:txBody>
      </p:sp>
      <p:sp>
        <p:nvSpPr>
          <p:cNvPr id="178" name="Elipse 12"/>
          <p:cNvSpPr/>
          <p:nvPr/>
        </p:nvSpPr>
        <p:spPr>
          <a:xfrm>
            <a:off x="7971840" y="5232240"/>
            <a:ext cx="835200" cy="51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FFFFFF">
                <a:lumMod val="65000"/>
              </a:srgb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solidFill>
                  <a:srgbClr val="FFFFFF"/>
                </a:solidFill>
                <a:latin typeface="Arial"/>
                <a:ea typeface="Arial"/>
              </a:rPr>
              <a:t>GT</a:t>
            </a:r>
            <a:r>
              <a:rPr lang="pt-BR" sz="1800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aseline="30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pt-BR" sz="1400" b="0" strike="noStrike" spc="-1">
              <a:solidFill>
                <a:schemeClr val="bg1"/>
              </a:solidFill>
              <a:latin typeface="Arial"/>
            </a:endParaRPr>
          </a:p>
        </p:txBody>
      </p:sp>
      <p:sp>
        <p:nvSpPr>
          <p:cNvPr id="179" name="Seta: para a Direita 13"/>
          <p:cNvSpPr/>
          <p:nvPr/>
        </p:nvSpPr>
        <p:spPr>
          <a:xfrm>
            <a:off x="7472880" y="2757240"/>
            <a:ext cx="235440" cy="8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solidFill>
              <a:srgbClr val="FFFFFF">
                <a:lumMod val="65000"/>
              </a:srgb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80" name="Seta: para a Direita 14"/>
          <p:cNvSpPr/>
          <p:nvPr/>
        </p:nvSpPr>
        <p:spPr>
          <a:xfrm>
            <a:off x="7472880" y="4610160"/>
            <a:ext cx="235440" cy="8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solidFill>
              <a:srgbClr val="FFFFFF">
                <a:lumMod val="65000"/>
              </a:srgb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81" name="Seta: para a Direita 15"/>
          <p:cNvSpPr/>
          <p:nvPr/>
        </p:nvSpPr>
        <p:spPr>
          <a:xfrm>
            <a:off x="7474320" y="5424840"/>
            <a:ext cx="235440" cy="8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solidFill>
              <a:srgbClr val="FFFFFF">
                <a:lumMod val="65000"/>
              </a:srgb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5C8760A-BEEB-2A96-6CC1-9136AC15ABB8}"/>
              </a:ext>
            </a:extLst>
          </p:cNvPr>
          <p:cNvSpPr txBox="1"/>
          <p:nvPr/>
        </p:nvSpPr>
        <p:spPr>
          <a:xfrm>
            <a:off x="9392647" y="3255100"/>
            <a:ext cx="2169345" cy="255454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o momento o MPF recebeu apenas os relatórios da JBS, Marfrig e Minerva.</a:t>
            </a:r>
          </a:p>
          <a:p>
            <a:endParaRPr lang="pt-BR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as empresas que contrataram a DNV, foi concedido o prazo adicional até </a:t>
            </a:r>
            <a:r>
              <a:rPr lang="pt-BR" sz="16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</a:t>
            </a:r>
            <a:r>
              <a:rPr lang="pt-B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/2024.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F697C7-F88B-88B6-5028-36DBCD123256}"/>
              </a:ext>
            </a:extLst>
          </p:cNvPr>
          <p:cNvSpPr txBox="1"/>
          <p:nvPr/>
        </p:nvSpPr>
        <p:spPr>
          <a:xfrm>
            <a:off x="816139" y="2390689"/>
            <a:ext cx="3608377" cy="8309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No MT, as auditorias são realizadas a partir do banco de dados fornecido pelas empresas auditadas</a:t>
            </a:r>
          </a:p>
        </p:txBody>
      </p:sp>
      <p:pic>
        <p:nvPicPr>
          <p:cNvPr id="5" name="Gráfico 4" descr="Comentar importante com preenchimento sólido">
            <a:extLst>
              <a:ext uri="{FF2B5EF4-FFF2-40B4-BE49-F238E27FC236}">
                <a16:creationId xmlns:a16="http://schemas.microsoft.com/office/drawing/2014/main" id="{AA72ED20-C4D8-EF36-A4C0-0AACB7B7D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46" y="2360569"/>
            <a:ext cx="440771" cy="440771"/>
          </a:xfrm>
          <a:prstGeom prst="rect">
            <a:avLst/>
          </a:prstGeom>
        </p:spPr>
      </p:pic>
      <p:sp>
        <p:nvSpPr>
          <p:cNvPr id="4" name="Seta: para a Direita 6">
            <a:extLst>
              <a:ext uri="{FF2B5EF4-FFF2-40B4-BE49-F238E27FC236}">
                <a16:creationId xmlns:a16="http://schemas.microsoft.com/office/drawing/2014/main" id="{DE45B986-242B-35D9-4EA0-679B9041F8D6}"/>
              </a:ext>
            </a:extLst>
          </p:cNvPr>
          <p:cNvSpPr/>
          <p:nvPr/>
        </p:nvSpPr>
        <p:spPr>
          <a:xfrm>
            <a:off x="517320" y="1932040"/>
            <a:ext cx="320760" cy="275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4669"/>
          </a:solidFill>
          <a:ln>
            <a:solidFill>
              <a:srgbClr val="024669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597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/>
          </p:nvPr>
        </p:nvSpPr>
        <p:spPr>
          <a:xfrm>
            <a:off x="838380" y="149337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Síntese dos resultados (JBS)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57168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- Unidades/municípios (15): Alta Floresta, Água Boa, Araputanga, Barra do Garças, Brasnorte, Confresa, Colíder, Diamantino, Juara, Juína, Pedra Preta, Pontes e Lacerda, Pimenta Bueno, São Miguel do Guaporé (RO*), Vilhena (RO*)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Google Shape;118;p5"/>
          <p:cNvSpPr/>
          <p:nvPr/>
        </p:nvSpPr>
        <p:spPr>
          <a:xfrm>
            <a:off x="240" y="234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AUDITORIAS MATO GROSSO 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graphicFrame>
        <p:nvGraphicFramePr>
          <p:cNvPr id="187" name="Tabela 3"/>
          <p:cNvGraphicFramePr/>
          <p:nvPr>
            <p:extLst>
              <p:ext uri="{D42A27DB-BD31-4B8C-83A1-F6EECF244321}">
                <p14:modId xmlns:p14="http://schemas.microsoft.com/office/powerpoint/2010/main" val="51124965"/>
              </p:ext>
            </p:extLst>
          </p:nvPr>
        </p:nvGraphicFramePr>
        <p:xfrm>
          <a:off x="1392840" y="3248730"/>
          <a:ext cx="9894240" cy="2803920"/>
        </p:xfrm>
        <a:graphic>
          <a:graphicData uri="http://schemas.openxmlformats.org/drawingml/2006/table">
            <a:tbl>
              <a:tblPr/>
              <a:tblGrid>
                <a:gridCol w="62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00">
                <a:tc rowSpan="2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Número de GTAs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Cabeças de gado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Nº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Nº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de compras e cabeças de gado (universo)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25.760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1.985.465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100%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de compras e cabeças de gado avaliados por amostragem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1.024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239.370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 Compras conforme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879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86%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207.431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87%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2. Compras conforme justificada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114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26.797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3. Compras não conforme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31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5.142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8" name="Seta: para a Direita 6"/>
          <p:cNvSpPr/>
          <p:nvPr/>
        </p:nvSpPr>
        <p:spPr>
          <a:xfrm>
            <a:off x="517620" y="1576440"/>
            <a:ext cx="320760" cy="275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4669"/>
          </a:solidFill>
          <a:ln>
            <a:solidFill>
              <a:srgbClr val="024669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89" name="CaixaDeTexto 1"/>
          <p:cNvSpPr/>
          <p:nvPr/>
        </p:nvSpPr>
        <p:spPr>
          <a:xfrm>
            <a:off x="1392840" y="6375240"/>
            <a:ext cx="1019412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400" b="1" strike="noStrike" spc="-1">
                <a:solidFill>
                  <a:srgbClr val="202124"/>
                </a:solidFill>
                <a:latin typeface="Google Sans"/>
                <a:ea typeface="Arial"/>
              </a:rPr>
              <a:t>*A unidade fica localizada em outro estado, porém o gado é comprado de fazendas localizadas no Estado de Mato Grosso. </a:t>
            </a:r>
            <a:endParaRPr lang="pt-BR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215;p17"/>
          <p:cNvSpPr/>
          <p:nvPr/>
        </p:nvSpPr>
        <p:spPr>
          <a:xfrm>
            <a:off x="0" y="651600"/>
            <a:ext cx="12191760" cy="73620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91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Síntese dos resultados (Marfrig)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57168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- Unidades/municípios (3): Tangará da Serra, Várzea Grande, Pontes e Lacerda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Google Shape;118;p5"/>
          <p:cNvSpPr/>
          <p:nvPr/>
        </p:nvSpPr>
        <p:spPr>
          <a:xfrm>
            <a:off x="0" y="54288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 dirty="0">
                <a:solidFill>
                  <a:srgbClr val="FFFFFF"/>
                </a:solidFill>
                <a:latin typeface="Calibri"/>
                <a:ea typeface="Arial"/>
              </a:rPr>
              <a:t>AUDITORIAS MATO GROSSO </a:t>
            </a:r>
            <a:endParaRPr lang="pt-BR" sz="3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 dirty="0">
              <a:latin typeface="Arial"/>
            </a:endParaRPr>
          </a:p>
        </p:txBody>
      </p:sp>
      <p:graphicFrame>
        <p:nvGraphicFramePr>
          <p:cNvPr id="193" name="Tabela 3"/>
          <p:cNvGraphicFramePr/>
          <p:nvPr>
            <p:extLst>
              <p:ext uri="{D42A27DB-BD31-4B8C-83A1-F6EECF244321}">
                <p14:modId xmlns:p14="http://schemas.microsoft.com/office/powerpoint/2010/main" val="651508051"/>
              </p:ext>
            </p:extLst>
          </p:nvPr>
        </p:nvGraphicFramePr>
        <p:xfrm>
          <a:off x="838080" y="3079440"/>
          <a:ext cx="10515240" cy="2595600"/>
        </p:xfrm>
        <a:graphic>
          <a:graphicData uri="http://schemas.openxmlformats.org/drawingml/2006/table">
            <a:tbl>
              <a:tblPr/>
              <a:tblGrid>
                <a:gridCol w="6680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00">
                <a:tc rowSpan="2"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Número de GTAs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Cabeças de gado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Nº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Nº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de compras e cabeças de gado (universo)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7.918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894.257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100%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de compras e cabeças de gado avaliados por amostragem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940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105.839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 Compras conforme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910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96,80%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88.964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84,05%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2. Compras conforme justificada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30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3,20%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16.875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15,95%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3. Compras não conforme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eta: para a Direita 6">
            <a:extLst>
              <a:ext uri="{FF2B5EF4-FFF2-40B4-BE49-F238E27FC236}">
                <a16:creationId xmlns:a16="http://schemas.microsoft.com/office/drawing/2014/main" id="{291D9D82-9106-3F15-1FFF-779447344A50}"/>
              </a:ext>
            </a:extLst>
          </p:cNvPr>
          <p:cNvSpPr/>
          <p:nvPr/>
        </p:nvSpPr>
        <p:spPr>
          <a:xfrm>
            <a:off x="517320" y="1932040"/>
            <a:ext cx="320760" cy="275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4669"/>
          </a:solidFill>
          <a:ln>
            <a:solidFill>
              <a:srgbClr val="024669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215;p17"/>
          <p:cNvSpPr/>
          <p:nvPr/>
        </p:nvSpPr>
        <p:spPr>
          <a:xfrm>
            <a:off x="0" y="651600"/>
            <a:ext cx="12191760" cy="73620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96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Síntese dos resultados (Minerva)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57168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- Unidades/municípios (4): Paranatinga, Mirassol D´Oeste, Palmeiras de Goiás, Rolim de Moura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Google Shape;118;p5"/>
          <p:cNvSpPr/>
          <p:nvPr/>
        </p:nvSpPr>
        <p:spPr>
          <a:xfrm>
            <a:off x="0" y="54288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 dirty="0">
                <a:solidFill>
                  <a:srgbClr val="FFFFFF"/>
                </a:solidFill>
                <a:latin typeface="Calibri"/>
                <a:ea typeface="Arial"/>
              </a:rPr>
              <a:t>AUDITORIAS MATO GROSSO </a:t>
            </a:r>
            <a:endParaRPr lang="pt-BR" sz="3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 dirty="0">
              <a:latin typeface="Arial"/>
            </a:endParaRPr>
          </a:p>
        </p:txBody>
      </p:sp>
      <p:graphicFrame>
        <p:nvGraphicFramePr>
          <p:cNvPr id="198" name="Tabela 3"/>
          <p:cNvGraphicFramePr/>
          <p:nvPr>
            <p:extLst>
              <p:ext uri="{D42A27DB-BD31-4B8C-83A1-F6EECF244321}">
                <p14:modId xmlns:p14="http://schemas.microsoft.com/office/powerpoint/2010/main" val="2585620446"/>
              </p:ext>
            </p:extLst>
          </p:nvPr>
        </p:nvGraphicFramePr>
        <p:xfrm>
          <a:off x="1392840" y="2945160"/>
          <a:ext cx="9894240" cy="3012240"/>
        </p:xfrm>
        <a:graphic>
          <a:graphicData uri="http://schemas.openxmlformats.org/drawingml/2006/table">
            <a:tbl>
              <a:tblPr/>
              <a:tblGrid>
                <a:gridCol w="62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00">
                <a:tc rowSpan="2"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Número de </a:t>
                      </a:r>
                      <a:r>
                        <a:rPr lang="pt-BR" sz="1600" b="1" strike="noStrike" spc="-1" err="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GTAs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Cabeças de gado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Nº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Nº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de compras e cabeças de gado (universo)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2.837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171.289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100%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de compras e cabeças de gado avaliados por amostragem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720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25%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87.426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51%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 Compras conforme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695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97%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85.516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98%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2. Compras conforme justificada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25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1.910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3. Compras não conforme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eta: para a Direita 6">
            <a:extLst>
              <a:ext uri="{FF2B5EF4-FFF2-40B4-BE49-F238E27FC236}">
                <a16:creationId xmlns:a16="http://schemas.microsoft.com/office/drawing/2014/main" id="{3EF7BF51-AAF5-C83E-3DAB-FA7EED175C0F}"/>
              </a:ext>
            </a:extLst>
          </p:cNvPr>
          <p:cNvSpPr/>
          <p:nvPr/>
        </p:nvSpPr>
        <p:spPr>
          <a:xfrm>
            <a:off x="517320" y="1932040"/>
            <a:ext cx="320760" cy="275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4669"/>
          </a:solidFill>
          <a:ln>
            <a:solidFill>
              <a:srgbClr val="024669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523880" y="2260800"/>
            <a:ext cx="9143640" cy="25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6000" b="1" strike="noStrike" spc="-1">
                <a:solidFill>
                  <a:srgbClr val="FFFFFF"/>
                </a:solidFill>
                <a:latin typeface="Calibri"/>
                <a:ea typeface="Calibri"/>
              </a:rPr>
              <a:t>Auditorias - Rondônia</a:t>
            </a:r>
            <a:br/>
            <a:br/>
            <a:endParaRPr lang="pt-BR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Google Shape;228;p18"/>
          <p:cNvSpPr/>
          <p:nvPr/>
        </p:nvSpPr>
        <p:spPr>
          <a:xfrm>
            <a:off x="2395440" y="3993840"/>
            <a:ext cx="77522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02" name="Google Shape;229;p18"/>
          <p:cNvSpPr/>
          <p:nvPr/>
        </p:nvSpPr>
        <p:spPr>
          <a:xfrm>
            <a:off x="2395440" y="2529720"/>
            <a:ext cx="77522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Recomendações para o evento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838080" y="1690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2400" b="1" strike="noStrike" spc="-1">
                <a:solidFill>
                  <a:srgbClr val="024669"/>
                </a:solidFill>
                <a:latin typeface="Calibri"/>
                <a:ea typeface="Calibri"/>
              </a:rPr>
              <a:t>Para as pessoas do evento do Teams: </a:t>
            </a: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t-BR" sz="1900" b="0" strike="noStrike" spc="-1">
                <a:solidFill>
                  <a:srgbClr val="000000"/>
                </a:solidFill>
                <a:latin typeface="Calibri"/>
                <a:ea typeface="Calibri"/>
              </a:rPr>
              <a:t>O evento será transmitido ao vivo no Youtube. Você pode optar por deixar a câmera desligada.</a:t>
            </a:r>
            <a:endParaRPr lang="pt-BR" sz="19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t-BR" sz="1900" b="0" strike="noStrike" spc="-1">
                <a:solidFill>
                  <a:srgbClr val="000000"/>
                </a:solidFill>
                <a:latin typeface="Calibri"/>
                <a:ea typeface="Calibri"/>
              </a:rPr>
              <a:t>Durante as apresentações pedimos que deixem o microfone desligado.</a:t>
            </a:r>
            <a:endParaRPr lang="pt-BR" sz="19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t-BR" sz="1900" b="0" strike="noStrike" spc="-1">
                <a:solidFill>
                  <a:srgbClr val="000000"/>
                </a:solidFill>
                <a:latin typeface="Calibri"/>
                <a:ea typeface="Calibri"/>
              </a:rPr>
              <a:t>Dúvidas e comentários podem ser enviadas no chat da plataforma ou no horário reservado para debate.</a:t>
            </a:r>
            <a:endParaRPr lang="pt-BR" sz="19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400" b="1" strike="noStrike" spc="-1">
                <a:solidFill>
                  <a:srgbClr val="024669"/>
                </a:solidFill>
                <a:latin typeface="Calibri"/>
                <a:ea typeface="Calibri"/>
              </a:rPr>
              <a:t>Para as pessoas no Youtube:</a:t>
            </a: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t-BR" sz="1900" b="0" strike="noStrike" spc="-1">
                <a:solidFill>
                  <a:srgbClr val="000000"/>
                </a:solidFill>
                <a:latin typeface="Calibri"/>
                <a:ea typeface="Calibri"/>
              </a:rPr>
              <a:t>Dúvidas e comentários podem ser enviadas no chat. Acompanharemos e selecionaremos algumas para serem lidas no horário reservado para debates.</a:t>
            </a:r>
            <a:endParaRPr lang="pt-BR" sz="19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t-BR" sz="1900" b="0" strike="noStrike" spc="-1">
                <a:solidFill>
                  <a:srgbClr val="000000"/>
                </a:solidFill>
                <a:latin typeface="Calibri"/>
                <a:ea typeface="Calibri"/>
              </a:rPr>
              <a:t>Jornalistas podem utilizar o Sistema de Atendimento do MPF: </a:t>
            </a:r>
            <a:r>
              <a:rPr lang="pt-BR" sz="1900" b="0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saj.mpf.mp.br/saj</a:t>
            </a:r>
            <a:endParaRPr lang="pt-BR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Google Shape;95;p2"/>
          <p:cNvSpPr/>
          <p:nvPr/>
        </p:nvSpPr>
        <p:spPr>
          <a:xfrm>
            <a:off x="0" y="6273000"/>
            <a:ext cx="12191760" cy="58464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88" name="Google Shape;96;p2"/>
          <p:cNvSpPr/>
          <p:nvPr/>
        </p:nvSpPr>
        <p:spPr>
          <a:xfrm>
            <a:off x="9665280" y="6363720"/>
            <a:ext cx="4768200" cy="36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Calibri"/>
              </a:rPr>
              <a:t>Recomendações Gerais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89" name="Google Shape;106;p3"/>
          <p:cNvSpPr/>
          <p:nvPr/>
        </p:nvSpPr>
        <p:spPr>
          <a:xfrm>
            <a:off x="911520" y="1353960"/>
            <a:ext cx="2182320" cy="4536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15;p17"/>
          <p:cNvSpPr/>
          <p:nvPr/>
        </p:nvSpPr>
        <p:spPr>
          <a:xfrm>
            <a:off x="0" y="651600"/>
            <a:ext cx="12191760" cy="73620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04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Status das auditorias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Google Shape;118;p5"/>
          <p:cNvSpPr/>
          <p:nvPr/>
        </p:nvSpPr>
        <p:spPr>
          <a:xfrm>
            <a:off x="0" y="54288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AUDITORIAS RONDÔNIA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grpSp>
        <p:nvGrpSpPr>
          <p:cNvPr id="206" name="Diagrama 1"/>
          <p:cNvGrpSpPr/>
          <p:nvPr/>
        </p:nvGrpSpPr>
        <p:grpSpPr>
          <a:xfrm>
            <a:off x="1717200" y="1388160"/>
            <a:ext cx="8127720" cy="5418360"/>
            <a:chOff x="1717200" y="1388160"/>
            <a:chExt cx="8127720" cy="5418360"/>
          </a:xfrm>
        </p:grpSpPr>
        <p:sp>
          <p:nvSpPr>
            <p:cNvPr id="207" name="Retângulo 206"/>
            <p:cNvSpPr/>
            <p:nvPr/>
          </p:nvSpPr>
          <p:spPr>
            <a:xfrm>
              <a:off x="1717200" y="1388160"/>
              <a:ext cx="8127720" cy="5418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sp>
          <p:nvSpPr>
            <p:cNvPr id="208" name="Retângulo: Cantos Arredondados 207"/>
            <p:cNvSpPr/>
            <p:nvPr/>
          </p:nvSpPr>
          <p:spPr>
            <a:xfrm>
              <a:off x="1719360" y="3563280"/>
              <a:ext cx="2137320" cy="1068480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400" tIns="41400" rIns="10080" bIns="414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2 frigoríficos convocados</a:t>
              </a:r>
              <a:endParaRPr lang="pt-BR" b="0" strike="noStrike" spc="-1">
                <a:latin typeface="Arial"/>
              </a:endParaRPr>
            </a:p>
          </p:txBody>
        </p:sp>
        <p:sp>
          <p:nvSpPr>
            <p:cNvPr id="209" name="Forma Livre: Forma 208"/>
            <p:cNvSpPr/>
            <p:nvPr/>
          </p:nvSpPr>
          <p:spPr>
            <a:xfrm>
              <a:off x="3857400" y="4079880"/>
              <a:ext cx="854640" cy="35280"/>
            </a:xfrm>
            <a:custGeom>
              <a:avLst/>
              <a:gdLst/>
              <a:ahLst/>
              <a:cxnLst/>
              <a:rect l="l" t="t" r="r" b="b"/>
              <a:pathLst>
                <a:path w="855133">
                  <a:moveTo>
                    <a:pt x="0" y="17753"/>
                  </a:moveTo>
                  <a:lnTo>
                    <a:pt x="855133" y="17753"/>
                  </a:lnTo>
                </a:path>
              </a:pathLst>
            </a:custGeom>
            <a:noFill/>
            <a:ln>
              <a:solidFill>
                <a:srgbClr val="FFFFFF">
                  <a:lumMod val="6500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sp>
          <p:nvSpPr>
            <p:cNvPr id="210" name="Retângulo: Cantos Arredondados 209"/>
            <p:cNvSpPr/>
            <p:nvPr/>
          </p:nvSpPr>
          <p:spPr>
            <a:xfrm>
              <a:off x="4712400" y="3563280"/>
              <a:ext cx="2137320" cy="106848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400" tIns="41400" rIns="10080" bIns="414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2 indicaram empresa auditora</a:t>
              </a:r>
              <a:endParaRPr lang="pt-BR" b="0" strike="noStrike" spc="-1">
                <a:latin typeface="Arial"/>
              </a:endParaRPr>
            </a:p>
          </p:txBody>
        </p:sp>
        <p:sp>
          <p:nvSpPr>
            <p:cNvPr id="211" name="Forma Livre: Forma 210"/>
            <p:cNvSpPr/>
            <p:nvPr/>
          </p:nvSpPr>
          <p:spPr>
            <a:xfrm rot="19457400">
              <a:off x="6751080" y="3772440"/>
              <a:ext cx="1052640" cy="35280"/>
            </a:xfrm>
            <a:custGeom>
              <a:avLst/>
              <a:gdLst/>
              <a:ahLst/>
              <a:cxnLst/>
              <a:rect l="l" t="t" r="r" b="b"/>
              <a:pathLst>
                <a:path w="1053099">
                  <a:moveTo>
                    <a:pt x="0" y="17753"/>
                  </a:moveTo>
                  <a:lnTo>
                    <a:pt x="1053099" y="17753"/>
                  </a:lnTo>
                </a:path>
              </a:pathLst>
            </a:custGeom>
            <a:noFill/>
            <a:ln>
              <a:solidFill>
                <a:srgbClr val="FFFFFF">
                  <a:lumMod val="6500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sp>
          <p:nvSpPr>
            <p:cNvPr id="212" name="Retângulo: Cantos Arredondados 211"/>
            <p:cNvSpPr/>
            <p:nvPr/>
          </p:nvSpPr>
          <p:spPr>
            <a:xfrm>
              <a:off x="7705440" y="2948400"/>
              <a:ext cx="2137320" cy="106848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400" tIns="41400" rIns="10080" bIns="414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sz="16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JBS (GT*)</a:t>
              </a:r>
              <a:endParaRPr lang="pt-BR" sz="1600" b="0" strike="noStrike" spc="-1">
                <a:latin typeface="Arial"/>
              </a:endParaRPr>
            </a:p>
          </p:txBody>
        </p:sp>
        <p:sp>
          <p:nvSpPr>
            <p:cNvPr id="213" name="Forma Livre: Forma 212"/>
            <p:cNvSpPr/>
            <p:nvPr/>
          </p:nvSpPr>
          <p:spPr>
            <a:xfrm rot="2142600">
              <a:off x="6751080" y="4386960"/>
              <a:ext cx="1052640" cy="35280"/>
            </a:xfrm>
            <a:custGeom>
              <a:avLst/>
              <a:gdLst/>
              <a:ahLst/>
              <a:cxnLst/>
              <a:rect l="l" t="t" r="r" b="b"/>
              <a:pathLst>
                <a:path w="1053099">
                  <a:moveTo>
                    <a:pt x="0" y="17753"/>
                  </a:moveTo>
                  <a:lnTo>
                    <a:pt x="1053099" y="17753"/>
                  </a:lnTo>
                </a:path>
              </a:pathLst>
            </a:custGeom>
            <a:noFill/>
            <a:ln>
              <a:solidFill>
                <a:srgbClr val="FFFFFF">
                  <a:lumMod val="6500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sp>
          <p:nvSpPr>
            <p:cNvPr id="214" name="Retângulo: Cantos Arredondados 213"/>
            <p:cNvSpPr/>
            <p:nvPr/>
          </p:nvSpPr>
          <p:spPr>
            <a:xfrm>
              <a:off x="7705440" y="4177800"/>
              <a:ext cx="2137320" cy="106848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400" tIns="41400" rIns="10080" bIns="414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sz="16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MINERVA (GT)</a:t>
              </a:r>
              <a:endParaRPr lang="pt-BR" sz="1600" b="0" strike="noStrike" spc="-1">
                <a:latin typeface="Arial"/>
              </a:endParaRPr>
            </a:p>
          </p:txBody>
        </p:sp>
      </p:grpSp>
      <p:sp>
        <p:nvSpPr>
          <p:cNvPr id="215" name="CaixaDeTexto 2"/>
          <p:cNvSpPr/>
          <p:nvPr/>
        </p:nvSpPr>
        <p:spPr>
          <a:xfrm>
            <a:off x="1713960" y="5733720"/>
            <a:ext cx="1700640" cy="515880"/>
          </a:xfrm>
          <a:prstGeom prst="rect">
            <a:avLst/>
          </a:prstGeom>
          <a:noFill/>
          <a:ln w="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144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400" b="1" strike="noStrike" spc="-1">
                <a:solidFill>
                  <a:srgbClr val="202124"/>
                </a:solidFill>
                <a:latin typeface="Google Sans"/>
                <a:ea typeface="Arial"/>
              </a:rPr>
              <a:t>*Grant Thornton </a:t>
            </a:r>
            <a:endParaRPr lang="pt-BR" sz="1400" b="0" strike="noStrike" spc="-1"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87B4FA1-0FE0-874A-4A40-EA75E6768F8D}"/>
              </a:ext>
            </a:extLst>
          </p:cNvPr>
          <p:cNvSpPr txBox="1"/>
          <p:nvPr/>
        </p:nvSpPr>
        <p:spPr>
          <a:xfrm>
            <a:off x="816139" y="2390689"/>
            <a:ext cx="3608377" cy="8309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Em RO, as auditorias são realizadas a partir do banco de dados fornecido pelas empresas auditadas</a:t>
            </a:r>
          </a:p>
        </p:txBody>
      </p:sp>
      <p:pic>
        <p:nvPicPr>
          <p:cNvPr id="3" name="Gráfico 2" descr="Comentar importante com preenchimento sólido">
            <a:extLst>
              <a:ext uri="{FF2B5EF4-FFF2-40B4-BE49-F238E27FC236}">
                <a16:creationId xmlns:a16="http://schemas.microsoft.com/office/drawing/2014/main" id="{19CF0176-96E5-95E9-6FF3-6AD8F782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46" y="2360569"/>
            <a:ext cx="440771" cy="440771"/>
          </a:xfrm>
          <a:prstGeom prst="rect">
            <a:avLst/>
          </a:prstGeom>
        </p:spPr>
      </p:pic>
      <p:sp>
        <p:nvSpPr>
          <p:cNvPr id="4" name="Seta: para a Direita 6">
            <a:extLst>
              <a:ext uri="{FF2B5EF4-FFF2-40B4-BE49-F238E27FC236}">
                <a16:creationId xmlns:a16="http://schemas.microsoft.com/office/drawing/2014/main" id="{27AC96DA-E32C-54B7-1849-5DD62F0F1069}"/>
              </a:ext>
            </a:extLst>
          </p:cNvPr>
          <p:cNvSpPr/>
          <p:nvPr/>
        </p:nvSpPr>
        <p:spPr>
          <a:xfrm>
            <a:off x="517320" y="1932040"/>
            <a:ext cx="320760" cy="275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4669"/>
          </a:solidFill>
          <a:ln>
            <a:solidFill>
              <a:srgbClr val="024669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5;p17"/>
          <p:cNvSpPr/>
          <p:nvPr/>
        </p:nvSpPr>
        <p:spPr>
          <a:xfrm>
            <a:off x="0" y="651600"/>
            <a:ext cx="12191760" cy="73620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18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Síntese dos resultados (JBS)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57168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- Unidades/municípios (4): Pimenta Bueno, Porto Velho, São Miguel do Guaporé, Vilhena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Google Shape;118;p5"/>
          <p:cNvSpPr/>
          <p:nvPr/>
        </p:nvSpPr>
        <p:spPr>
          <a:xfrm>
            <a:off x="0" y="54288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 dirty="0">
                <a:solidFill>
                  <a:srgbClr val="FFFFFF"/>
                </a:solidFill>
                <a:latin typeface="Calibri"/>
                <a:ea typeface="Arial"/>
              </a:rPr>
              <a:t>AUDITORIAS RONDÔNIA </a:t>
            </a:r>
            <a:endParaRPr lang="pt-BR" sz="3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 dirty="0">
              <a:latin typeface="Arial"/>
            </a:endParaRPr>
          </a:p>
        </p:txBody>
      </p:sp>
      <p:graphicFrame>
        <p:nvGraphicFramePr>
          <p:cNvPr id="220" name="Tabela 3"/>
          <p:cNvGraphicFramePr/>
          <p:nvPr>
            <p:extLst>
              <p:ext uri="{D42A27DB-BD31-4B8C-83A1-F6EECF244321}">
                <p14:modId xmlns:p14="http://schemas.microsoft.com/office/powerpoint/2010/main" val="3964505931"/>
              </p:ext>
            </p:extLst>
          </p:nvPr>
        </p:nvGraphicFramePr>
        <p:xfrm>
          <a:off x="1392840" y="2945160"/>
          <a:ext cx="9894240" cy="3012240"/>
        </p:xfrm>
        <a:graphic>
          <a:graphicData uri="http://schemas.openxmlformats.org/drawingml/2006/table">
            <a:tbl>
              <a:tblPr/>
              <a:tblGrid>
                <a:gridCol w="62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00">
                <a:tc rowSpan="2"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Número de GTAs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Cabeças de gado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Nº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Nº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de compras e cabeças de gado (universo)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28.474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1.295.415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100%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de compras e cabeças de gado avaliados por amostragem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1.029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173.883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 Compras conforme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932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91%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142.006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82%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2. Compras conforme justificada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43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11.023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3. Compras não conforme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54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20.854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eta: para a Direita 6">
            <a:extLst>
              <a:ext uri="{FF2B5EF4-FFF2-40B4-BE49-F238E27FC236}">
                <a16:creationId xmlns:a16="http://schemas.microsoft.com/office/drawing/2014/main" id="{7F4D36CE-F51C-5A93-7558-13A8B19D3693}"/>
              </a:ext>
            </a:extLst>
          </p:cNvPr>
          <p:cNvSpPr/>
          <p:nvPr/>
        </p:nvSpPr>
        <p:spPr>
          <a:xfrm>
            <a:off x="517320" y="1932040"/>
            <a:ext cx="320760" cy="275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4669"/>
          </a:solidFill>
          <a:ln>
            <a:solidFill>
              <a:srgbClr val="024669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15;p17"/>
          <p:cNvSpPr/>
          <p:nvPr/>
        </p:nvSpPr>
        <p:spPr>
          <a:xfrm>
            <a:off x="0" y="651600"/>
            <a:ext cx="12191760" cy="73620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23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Síntese dos resultados (Minerva)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57168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- Nome das unidades (2): CSAP (RM)*, Minerva (RM)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57168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- Municípios: Rolim de Moura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Google Shape;118;p5"/>
          <p:cNvSpPr/>
          <p:nvPr/>
        </p:nvSpPr>
        <p:spPr>
          <a:xfrm>
            <a:off x="0" y="54288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 dirty="0">
                <a:solidFill>
                  <a:srgbClr val="FFFFFF"/>
                </a:solidFill>
                <a:latin typeface="Calibri"/>
                <a:ea typeface="Arial"/>
              </a:rPr>
              <a:t>AUDITORIAS RONDÔNIA </a:t>
            </a:r>
            <a:endParaRPr lang="pt-BR" sz="3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 dirty="0">
              <a:latin typeface="Arial"/>
            </a:endParaRPr>
          </a:p>
        </p:txBody>
      </p:sp>
      <p:graphicFrame>
        <p:nvGraphicFramePr>
          <p:cNvPr id="225" name="Tabela 3"/>
          <p:cNvGraphicFramePr/>
          <p:nvPr>
            <p:extLst>
              <p:ext uri="{D42A27DB-BD31-4B8C-83A1-F6EECF244321}">
                <p14:modId xmlns:p14="http://schemas.microsoft.com/office/powerpoint/2010/main" val="2376247656"/>
              </p:ext>
            </p:extLst>
          </p:nvPr>
        </p:nvGraphicFramePr>
        <p:xfrm>
          <a:off x="1392840" y="3266280"/>
          <a:ext cx="9894240" cy="2803920"/>
        </p:xfrm>
        <a:graphic>
          <a:graphicData uri="http://schemas.openxmlformats.org/drawingml/2006/table">
            <a:tbl>
              <a:tblPr/>
              <a:tblGrid>
                <a:gridCol w="62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00">
                <a:tc rowSpan="2"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Número de GTAs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Cabeças de gado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Nº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Nº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de compras e cabeças de gado (universo)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8.833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377.368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100%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de compras e cabeças de gado avaliados por amostragem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952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119.473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32%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 Compras conforme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901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95%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113.652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95%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2. Compras conforme justificada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51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5.821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3. Compras não conforme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7" name="CaixaDeTexto 1"/>
          <p:cNvSpPr/>
          <p:nvPr/>
        </p:nvSpPr>
        <p:spPr>
          <a:xfrm>
            <a:off x="1392840" y="6053400"/>
            <a:ext cx="19522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400" b="1" strike="noStrike" spc="-1">
                <a:solidFill>
                  <a:srgbClr val="202124"/>
                </a:solidFill>
                <a:latin typeface="Google Sans"/>
                <a:ea typeface="Arial"/>
              </a:rPr>
              <a:t>*Confinamento</a:t>
            </a:r>
            <a:endParaRPr lang="pt-BR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1400" b="0" strike="noStrike" spc="-1">
              <a:latin typeface="Arial"/>
            </a:endParaRPr>
          </a:p>
        </p:txBody>
      </p:sp>
      <p:sp>
        <p:nvSpPr>
          <p:cNvPr id="2" name="Seta: para a Direita 6">
            <a:extLst>
              <a:ext uri="{FF2B5EF4-FFF2-40B4-BE49-F238E27FC236}">
                <a16:creationId xmlns:a16="http://schemas.microsoft.com/office/drawing/2014/main" id="{9D0A5B2A-1A79-5C7C-09F8-F6332719360B}"/>
              </a:ext>
            </a:extLst>
          </p:cNvPr>
          <p:cNvSpPr/>
          <p:nvPr/>
        </p:nvSpPr>
        <p:spPr>
          <a:xfrm>
            <a:off x="517320" y="1932040"/>
            <a:ext cx="320760" cy="275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4669"/>
          </a:solidFill>
          <a:ln>
            <a:solidFill>
              <a:srgbClr val="024669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523880" y="2260800"/>
            <a:ext cx="9143640" cy="25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6000" b="1" strike="noStrike" spc="-1">
                <a:solidFill>
                  <a:srgbClr val="FFFFFF"/>
                </a:solidFill>
                <a:latin typeface="Calibri"/>
                <a:ea typeface="Calibri"/>
              </a:rPr>
              <a:t>Auditorias - Pará</a:t>
            </a:r>
            <a:br/>
            <a:br/>
            <a:endParaRPr lang="pt-BR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Google Shape;228;p18"/>
          <p:cNvSpPr/>
          <p:nvPr/>
        </p:nvSpPr>
        <p:spPr>
          <a:xfrm>
            <a:off x="2395440" y="3993840"/>
            <a:ext cx="77522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30" name="Google Shape;229;p18"/>
          <p:cNvSpPr/>
          <p:nvPr/>
        </p:nvSpPr>
        <p:spPr>
          <a:xfrm>
            <a:off x="2395440" y="2529720"/>
            <a:ext cx="77522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74448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Calibri"/>
              </a:rPr>
              <a:t>Grupos de empresas 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2" name="Tabela 17"/>
          <p:cNvGraphicFramePr/>
          <p:nvPr>
            <p:extLst>
              <p:ext uri="{D42A27DB-BD31-4B8C-83A1-F6EECF244321}">
                <p14:modId xmlns:p14="http://schemas.microsoft.com/office/powerpoint/2010/main" val="3068742209"/>
              </p:ext>
            </p:extLst>
          </p:nvPr>
        </p:nvGraphicFramePr>
        <p:xfrm>
          <a:off x="477699" y="905893"/>
          <a:ext cx="11432520" cy="5577840"/>
        </p:xfrm>
        <a:graphic>
          <a:graphicData uri="http://schemas.openxmlformats.org/drawingml/2006/table">
            <a:tbl>
              <a:tblPr/>
              <a:tblGrid>
                <a:gridCol w="244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2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Empresas </a:t>
                      </a:r>
                      <a:r>
                        <a:rPr lang="pt-BR" sz="1500" b="1" u="sng" strike="noStrike" spc="-1">
                          <a:solidFill>
                            <a:srgbClr val="000000"/>
                          </a:solidFill>
                          <a:uFillTx/>
                          <a:latin typeface="Calibri"/>
                          <a:ea typeface="Arial"/>
                        </a:rPr>
                        <a:t>signatárias</a:t>
                      </a:r>
                      <a:r>
                        <a:rPr lang="pt-BR" sz="15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que</a:t>
                      </a:r>
                      <a:r>
                        <a:rPr lang="pt-BR" sz="1500" b="1" u="sng" strike="noStrike" spc="-1">
                          <a:solidFill>
                            <a:srgbClr val="000000"/>
                          </a:solidFill>
                          <a:uFillTx/>
                          <a:latin typeface="Calibri"/>
                          <a:ea typeface="Arial"/>
                        </a:rPr>
                        <a:t> apresentaram </a:t>
                      </a:r>
                      <a:r>
                        <a:rPr lang="pt-BR" sz="15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auditoria: 12 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Empresas </a:t>
                      </a:r>
                      <a:r>
                        <a:rPr lang="pt-BR" sz="1500" b="1" u="sng" strike="noStrike" spc="-1">
                          <a:solidFill>
                            <a:srgbClr val="000000"/>
                          </a:solidFill>
                          <a:uFillTx/>
                          <a:latin typeface="Calibri"/>
                          <a:ea typeface="Arial"/>
                        </a:rPr>
                        <a:t>não signatárias</a:t>
                      </a:r>
                      <a:r>
                        <a:rPr lang="pt-BR" sz="15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que </a:t>
                      </a:r>
                      <a:r>
                        <a:rPr lang="pt-BR" sz="1500" b="1" u="sng" strike="noStrike" spc="-1">
                          <a:solidFill>
                            <a:srgbClr val="000000"/>
                          </a:solidFill>
                          <a:uFillTx/>
                          <a:latin typeface="Calibri"/>
                          <a:ea typeface="Arial"/>
                        </a:rPr>
                        <a:t>apresentaram</a:t>
                      </a:r>
                      <a:r>
                        <a:rPr lang="pt-BR" sz="15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auditoria: 1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Empresas </a:t>
                      </a:r>
                      <a:r>
                        <a:rPr lang="pt-BR" sz="1500" b="1" u="sng" strike="noStrike" spc="-1">
                          <a:solidFill>
                            <a:srgbClr val="000000"/>
                          </a:solidFill>
                          <a:uFillTx/>
                          <a:latin typeface="Calibri"/>
                          <a:ea typeface="Arial"/>
                        </a:rPr>
                        <a:t>signatárias relevantes</a:t>
                      </a:r>
                      <a:r>
                        <a:rPr lang="pt-BR" sz="15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* que </a:t>
                      </a:r>
                      <a:r>
                        <a:rPr lang="pt-BR" sz="1500" b="1" u="sng" strike="noStrike" spc="-1">
                          <a:solidFill>
                            <a:srgbClr val="000000"/>
                          </a:solidFill>
                          <a:uFillTx/>
                          <a:latin typeface="Calibri"/>
                          <a:ea typeface="Arial"/>
                        </a:rPr>
                        <a:t>não apresentaram</a:t>
                      </a:r>
                      <a:r>
                        <a:rPr lang="pt-BR" sz="15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auditorias: 12   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Empresas </a:t>
                      </a:r>
                      <a:r>
                        <a:rPr lang="pt-BR" sz="1500" b="1" u="sng" strike="noStrike" spc="-1">
                          <a:solidFill>
                            <a:srgbClr val="000000"/>
                          </a:solidFill>
                          <a:uFillTx/>
                          <a:latin typeface="Calibri"/>
                          <a:ea typeface="Arial"/>
                        </a:rPr>
                        <a:t>não signatárias relevantes</a:t>
                      </a:r>
                      <a:r>
                        <a:rPr lang="pt-BR" sz="15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*  que </a:t>
                      </a:r>
                      <a:r>
                        <a:rPr lang="pt-BR" sz="1500" b="1" u="sng" strike="noStrike" spc="-1">
                          <a:solidFill>
                            <a:srgbClr val="000000"/>
                          </a:solidFill>
                          <a:uFillTx/>
                          <a:latin typeface="Calibri"/>
                          <a:ea typeface="Arial"/>
                        </a:rPr>
                        <a:t>não apresentaram auditoria</a:t>
                      </a:r>
                      <a:r>
                        <a:rPr lang="pt-BR" sz="15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: 9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28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Agroexport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Frigorifico Valêncio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Fribev/Xinguara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Frigorífico Araticum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Frigorífico Aliança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Matadouro Marchanteria Planalto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Frigonorte - J M Soares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Frigorífico Altamira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Frigorífico São Francisco – Sampaio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 Munic Oriximiná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ForteFrigo</a:t>
                      </a:r>
                      <a:endParaRPr lang="pt-BR" sz="1500" b="0" strike="noStrike" spc="-1" dirty="0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CE Mendonça Frigorífico Vitória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Mafrimar - Mat Marajoara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Frigol 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Frigorífico Mararu - Frigomar</a:t>
                      </a:r>
                      <a:endParaRPr lang="pt-BR" sz="1500" b="0" strike="noStrike" spc="-1" dirty="0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Frigus - R C Moreira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JBS 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Frigorífico Ouro Verde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Frigovan - R Barcelos Ribeiro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Mafrinorte</a:t>
                      </a:r>
                      <a:endParaRPr lang="pt-BR" sz="1500" b="0" strike="noStrike" spc="-1" dirty="0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Frigosan - Santarém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Marfribe - Frig Bezerra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Masterboi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Independência IG de Paula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Frigorífico Mariano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Mercúrio 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R.E. Ribeiro Soares (Frig. Ribeiro)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163 Beef Ind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Minerva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Frigorífico Água Branca - Frinort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Frigorífico Rio Maria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Casfrisa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Estância Boi na Grota</a:t>
                      </a:r>
                      <a:endParaRPr lang="pt-BR" sz="15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7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5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*acima de 0,3% do volume de abate/exportação anual </a:t>
                      </a:r>
                      <a:endParaRPr lang="pt-BR" sz="1500" b="0" strike="noStrike" spc="-1" dirty="0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74448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Calibri"/>
              </a:rPr>
              <a:t>Auditoria Automática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5" name="Tabela 3"/>
          <p:cNvGraphicFramePr/>
          <p:nvPr>
            <p:extLst>
              <p:ext uri="{D42A27DB-BD31-4B8C-83A1-F6EECF244321}">
                <p14:modId xmlns:p14="http://schemas.microsoft.com/office/powerpoint/2010/main" val="299852673"/>
              </p:ext>
            </p:extLst>
          </p:nvPr>
        </p:nvGraphicFramePr>
        <p:xfrm>
          <a:off x="973373" y="844193"/>
          <a:ext cx="10007598" cy="5974080"/>
        </p:xfrm>
        <a:graphic>
          <a:graphicData uri="http://schemas.openxmlformats.org/drawingml/2006/table">
            <a:tbl>
              <a:tblPr/>
              <a:tblGrid>
                <a:gridCol w="516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0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0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20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36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5º CICLO AUDITORIA AUTOMÁTICA TAC CARNE PARA - Volume abatido/exp</a:t>
                      </a:r>
                      <a:endParaRPr lang="pt-BR" sz="16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7B7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JUL20 a DEZ21  (TOTAL)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JUL20 a DEZ21 (Irregularidades)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Irregularidades (%)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6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GRUPO 5 - Empresas Com TAC, SEM auditoria e COM relevância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620.858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101.643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16%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CE Mendonça Frig Vitoria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12.052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T w="12240">
                      <a:solidFill>
                        <a:srgbClr val="000000"/>
                      </a:solidFill>
                    </a:lnT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  5.495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T w="12240">
                      <a:solidFill>
                        <a:srgbClr val="000000"/>
                      </a:solidFill>
                    </a:lnT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46%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Mararu</a:t>
                      </a: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- </a:t>
                      </a: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Frigomar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21.047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  8.998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43%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Ouro Verde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15.298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  1.153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8%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4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Frigosan</a:t>
                      </a: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- Santarém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23.421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  7.885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34%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5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Independencia</a:t>
                      </a: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IG de Paula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45.005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  7.143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16%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6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R. E. Ribeiro Soares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FF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28.930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  8.022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28%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7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Mat</a:t>
                      </a: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e Frig Agua Branca - </a:t>
                      </a: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Frinort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13.916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  3.946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28%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8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Fribev</a:t>
                      </a: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/Xinguara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*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161.485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16.988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11%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9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Matadouro e </a:t>
                      </a: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Marchanteria</a:t>
                      </a: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Planalto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41.194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  5.469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13%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10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São Francisco - Sampaio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*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138.366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12.028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9%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11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Socipe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*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20.642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  7.285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35%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R w="12240">
                      <a:solidFill>
                        <a:srgbClr val="000000"/>
                      </a:solidFill>
                    </a:lnR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3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12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Casfrisa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99.502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B w="12240">
                      <a:solidFill>
                        <a:srgbClr val="000000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17.231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B w="12240">
                      <a:solidFill>
                        <a:srgbClr val="000000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17%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8342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Fonte: Câmara Técnica do Comitê de Apoio ao TAC </a:t>
                      </a:r>
                      <a:endParaRPr lang="pt-B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* empresas que apresentaram justificativas após envio dos dados da Câmara técnica. As justificativas não puderam ser consideradas no presente trabalho</a:t>
                      </a:r>
                      <a:endParaRPr lang="pt-BR" sz="1100" b="0" strike="noStrike" spc="-1" dirty="0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240" y="14400"/>
            <a:ext cx="12191760" cy="74448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Calibri"/>
              </a:rPr>
              <a:t>Auditoria Automática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8" name="Tabela 3"/>
          <p:cNvGraphicFramePr/>
          <p:nvPr>
            <p:extLst>
              <p:ext uri="{D42A27DB-BD31-4B8C-83A1-F6EECF244321}">
                <p14:modId xmlns:p14="http://schemas.microsoft.com/office/powerpoint/2010/main" val="11341454"/>
              </p:ext>
            </p:extLst>
          </p:nvPr>
        </p:nvGraphicFramePr>
        <p:xfrm>
          <a:off x="1233306" y="994018"/>
          <a:ext cx="9375480" cy="5483520"/>
        </p:xfrm>
        <a:graphic>
          <a:graphicData uri="http://schemas.openxmlformats.org/drawingml/2006/table">
            <a:tbl>
              <a:tblPr/>
              <a:tblGrid>
                <a:gridCol w="48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3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762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5º CICLO AUDITORIA automática TAC CARNE PARA - Volume abatido/</a:t>
                      </a:r>
                      <a:r>
                        <a:rPr lang="pt-BR" sz="1600" b="1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exp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7B7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ctr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JUL20 a DEZ21  (TOTAL)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JUL20 a DEZ21 (Irregularidades)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Irregularidades (%)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GRUPO 3 - Empresas SEM TAC, SEM auditoria e COM relevância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ctr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410.784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81.283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20%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Araticum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17.592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  5.701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T w="12240">
                      <a:solidFill>
                        <a:srgbClr val="000000"/>
                      </a:solidFill>
                    </a:lnT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32%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Frigonorte</a:t>
                      </a: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- J M Soares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*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100.714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19.711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20%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Frigorífico Municipal Oriximiná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15.673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  4.804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31%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4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Mafrimar</a:t>
                      </a: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- </a:t>
                      </a: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Mat</a:t>
                      </a: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e Frig Marajoara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30.470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10.352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34%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5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Frigus</a:t>
                      </a: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- R C Moreira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36.091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  5.389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15%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6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Frigovan</a:t>
                      </a: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- R Barcelos Ribeiro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12.456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  1.716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14%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7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Marfribe</a:t>
                      </a: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- Frig Bezerra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95.730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14.385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15%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8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Mariano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14.494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  1.683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12%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9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163 </a:t>
                      </a: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Beef</a:t>
                      </a: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</a:t>
                      </a:r>
                      <a:r>
                        <a:rPr lang="pt-BR" sz="1800" b="0" strike="noStrike" spc="-1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Ind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anchor="b"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87.564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B w="12240">
                      <a:solidFill>
                        <a:srgbClr val="000000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                   17.542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B w="12240">
                      <a:solidFill>
                        <a:srgbClr val="000000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20%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872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Fonte: Câmara Técnica do Comitê de Apoio ao TAC </a:t>
                      </a:r>
                      <a:endParaRPr lang="pt-BR" sz="14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pt-BR" sz="14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* empresas que apresentaram justificativas após envio dos dados da Câmara técnica. As justificativas não puderam ser consideradas no presente trabalho</a:t>
                      </a:r>
                      <a:endParaRPr lang="pt-BR" sz="1400" b="0" strike="noStrike" spc="-1" dirty="0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240" y="0"/>
            <a:ext cx="12191760" cy="74448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Calibri"/>
              </a:rPr>
              <a:t>Amostragem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0" name="Gráfico 1"/>
          <p:cNvGraphicFramePr/>
          <p:nvPr>
            <p:extLst>
              <p:ext uri="{D42A27DB-BD31-4B8C-83A1-F6EECF244321}">
                <p14:modId xmlns:p14="http://schemas.microsoft.com/office/powerpoint/2010/main" val="2788322925"/>
              </p:ext>
            </p:extLst>
          </p:nvPr>
        </p:nvGraphicFramePr>
        <p:xfrm>
          <a:off x="425880" y="1919520"/>
          <a:ext cx="7021800" cy="408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1" name="Gráfico 2"/>
          <p:cNvGraphicFramePr/>
          <p:nvPr>
            <p:extLst>
              <p:ext uri="{D42A27DB-BD31-4B8C-83A1-F6EECF244321}">
                <p14:modId xmlns:p14="http://schemas.microsoft.com/office/powerpoint/2010/main" val="3182561334"/>
              </p:ext>
            </p:extLst>
          </p:nvPr>
        </p:nvGraphicFramePr>
        <p:xfrm>
          <a:off x="7347013" y="2027545"/>
          <a:ext cx="4518178" cy="297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2" name="CaixaDeTexto 3"/>
          <p:cNvSpPr/>
          <p:nvPr/>
        </p:nvSpPr>
        <p:spPr>
          <a:xfrm>
            <a:off x="9168727" y="2679301"/>
            <a:ext cx="65844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12%</a:t>
            </a:r>
            <a:endParaRPr lang="pt-BR" sz="14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50160" y="1538779"/>
            <a:ext cx="8807040" cy="1743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Total de animais comercializados para abate/exportação.................... 3.549.455  (100%)</a:t>
            </a:r>
            <a:br/>
            <a:br/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Total de animais comercializados por empresas auditadas................... 2.760.224   (78%)</a:t>
            </a:r>
            <a:br/>
            <a:br/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Total de animais não auditados ............................................................... 789.231  (22%)</a:t>
            </a:r>
            <a:br/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Google Shape;125;p6"/>
          <p:cNvSpPr/>
          <p:nvPr/>
        </p:nvSpPr>
        <p:spPr>
          <a:xfrm>
            <a:off x="320760" y="402120"/>
            <a:ext cx="1155024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45" name="Google Shape;126;p6"/>
          <p:cNvSpPr/>
          <p:nvPr/>
        </p:nvSpPr>
        <p:spPr>
          <a:xfrm>
            <a:off x="8473680" y="4758120"/>
            <a:ext cx="1967040" cy="116028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>
            <a:solidFill>
              <a:srgbClr val="D8D8D8"/>
            </a:solidFill>
            <a:miter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800" b="1" strike="noStrike" spc="-1">
                <a:solidFill>
                  <a:srgbClr val="FF0000"/>
                </a:solidFill>
                <a:latin typeface="Calibri"/>
                <a:ea typeface="Calibri"/>
              </a:rPr>
              <a:t>4,81</a:t>
            </a: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% de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inconformidades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246" name="Google Shape;118;p5"/>
          <p:cNvSpPr/>
          <p:nvPr/>
        </p:nvSpPr>
        <p:spPr>
          <a:xfrm>
            <a:off x="240" y="-11520"/>
            <a:ext cx="12191760" cy="9169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2400" b="1" strike="noStrike" spc="-1">
                <a:solidFill>
                  <a:srgbClr val="FFFFFF"/>
                </a:solidFill>
                <a:latin typeface="Calibri"/>
                <a:ea typeface="Calibri"/>
              </a:rPr>
              <a:t>Representatividade das auditorias no Estado do Pará e % de animais inconformes</a:t>
            </a:r>
            <a:endParaRPr lang="pt-BR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2400" b="0" strike="noStrike" spc="-1">
              <a:latin typeface="Arial"/>
            </a:endParaRPr>
          </a:p>
        </p:txBody>
      </p:sp>
      <p:sp>
        <p:nvSpPr>
          <p:cNvPr id="247" name="CaixaDeTexto 3"/>
          <p:cNvSpPr/>
          <p:nvPr/>
        </p:nvSpPr>
        <p:spPr>
          <a:xfrm>
            <a:off x="6379200" y="3769610"/>
            <a:ext cx="58899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400" b="1" strike="noStrike" spc="-1">
                <a:solidFill>
                  <a:srgbClr val="FF0000"/>
                </a:solidFill>
                <a:latin typeface="Arial"/>
                <a:ea typeface="Arial"/>
              </a:rPr>
              <a:t>- </a:t>
            </a:r>
            <a:r>
              <a:rPr lang="pt-BR" sz="1400" b="1" strike="noStrike" spc="-1">
                <a:solidFill>
                  <a:srgbClr val="FF0000"/>
                </a:solidFill>
                <a:latin typeface="Calibri"/>
                <a:ea typeface="Calibri"/>
              </a:rPr>
              <a:t>Animais  efetivamente </a:t>
            </a:r>
            <a:r>
              <a:rPr lang="pt-BR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auditados (amostragem)........ 330.874 (100%)</a:t>
            </a:r>
            <a:br/>
            <a:r>
              <a:rPr lang="pt-BR" sz="1400" b="0" strike="noStrike" spc="-1">
                <a:solidFill>
                  <a:srgbClr val="FF0000"/>
                </a:solidFill>
                <a:latin typeface="Calibri"/>
                <a:ea typeface="Arial"/>
              </a:rPr>
              <a:t>                  Animais com inconformidades </a:t>
            </a:r>
            <a:r>
              <a:rPr lang="pt-BR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........................ 15.931 (4,81%)</a:t>
            </a:r>
            <a:endParaRPr lang="pt-BR" sz="1400" b="0" strike="noStrike" spc="-1">
              <a:latin typeface="Arial"/>
            </a:endParaRPr>
          </a:p>
        </p:txBody>
      </p:sp>
      <p:sp>
        <p:nvSpPr>
          <p:cNvPr id="248" name="Retângulo: Cantos Arredondados 9"/>
          <p:cNvSpPr/>
          <p:nvPr/>
        </p:nvSpPr>
        <p:spPr>
          <a:xfrm>
            <a:off x="6314040" y="3573621"/>
            <a:ext cx="5556960" cy="23788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FFFF">
                <a:lumMod val="75000"/>
              </a:srgb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49" name="Seta: Dobrada para Cima 15"/>
          <p:cNvSpPr/>
          <p:nvPr/>
        </p:nvSpPr>
        <p:spPr>
          <a:xfrm rot="5400000">
            <a:off x="6943160" y="3989110"/>
            <a:ext cx="107640" cy="21276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50" name="Conector reto 20"/>
          <p:cNvSpPr/>
          <p:nvPr/>
        </p:nvSpPr>
        <p:spPr>
          <a:xfrm>
            <a:off x="9457200" y="2044460"/>
            <a:ext cx="1179360" cy="36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51" name="Conector de Seta Reta 22"/>
          <p:cNvSpPr/>
          <p:nvPr/>
        </p:nvSpPr>
        <p:spPr>
          <a:xfrm>
            <a:off x="10573380" y="1976400"/>
            <a:ext cx="360" cy="145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252" name="Imagem 4"/>
          <p:cNvPicPr/>
          <p:nvPr/>
        </p:nvPicPr>
        <p:blipFill>
          <a:blip r:embed="rId2"/>
          <a:stretch/>
        </p:blipFill>
        <p:spPr>
          <a:xfrm>
            <a:off x="707310" y="3429000"/>
            <a:ext cx="5048640" cy="312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125;p6"/>
          <p:cNvSpPr/>
          <p:nvPr/>
        </p:nvSpPr>
        <p:spPr>
          <a:xfrm>
            <a:off x="320760" y="402120"/>
            <a:ext cx="1155024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46" name="Google Shape;118;p5"/>
          <p:cNvSpPr/>
          <p:nvPr/>
        </p:nvSpPr>
        <p:spPr>
          <a:xfrm>
            <a:off x="240" y="-11520"/>
            <a:ext cx="12191760" cy="9169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2400" b="1" spc="-1">
                <a:solidFill>
                  <a:srgbClr val="FFFFFF"/>
                </a:solidFill>
                <a:latin typeface="Calibri"/>
                <a:ea typeface="Calibri"/>
              </a:rPr>
              <a:t>Vantagens da auditoria contratada</a:t>
            </a:r>
            <a:endParaRPr lang="pt-BR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2400" b="0" strike="noStrike" spc="-1">
              <a:latin typeface="Arial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3D9374C-AAC0-BAA6-EEDC-E15AE6CAB11D}"/>
              </a:ext>
            </a:extLst>
          </p:cNvPr>
          <p:cNvSpPr/>
          <p:nvPr/>
        </p:nvSpPr>
        <p:spPr>
          <a:xfrm>
            <a:off x="2327562" y="3707256"/>
            <a:ext cx="2956956" cy="203960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377E1B96-A1A0-3A44-7871-991787F476F5}"/>
              </a:ext>
            </a:extLst>
          </p:cNvPr>
          <p:cNvSpPr/>
          <p:nvPr/>
        </p:nvSpPr>
        <p:spPr>
          <a:xfrm>
            <a:off x="5602024" y="3895346"/>
            <a:ext cx="667320" cy="5609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30387A96-B58D-4C85-1B5F-A04B23EA5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8053"/>
              </p:ext>
            </p:extLst>
          </p:nvPr>
        </p:nvGraphicFramePr>
        <p:xfrm>
          <a:off x="231701" y="1572780"/>
          <a:ext cx="5373450" cy="355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98D49EE3-4A60-C37F-4C8D-884C468518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104035"/>
              </p:ext>
            </p:extLst>
          </p:nvPr>
        </p:nvGraphicFramePr>
        <p:xfrm>
          <a:off x="6456221" y="3335490"/>
          <a:ext cx="5143500" cy="312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Imagem 16">
            <a:extLst>
              <a:ext uri="{FF2B5EF4-FFF2-40B4-BE49-F238E27FC236}">
                <a16:creationId xmlns:a16="http://schemas.microsoft.com/office/drawing/2014/main" id="{774C8D23-BD75-3FD4-0FFF-EF2212184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187" y="1645784"/>
            <a:ext cx="1688813" cy="187280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77DBD4B-6C00-B943-F5D4-206654A21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2963" y="3444896"/>
            <a:ext cx="1839037" cy="1742244"/>
          </a:xfrm>
          <a:prstGeom prst="rect">
            <a:avLst/>
          </a:prstGeom>
        </p:spPr>
      </p:pic>
      <p:pic>
        <p:nvPicPr>
          <p:cNvPr id="23" name="Gráfico 22" descr="Adicionar com preenchimento sólido">
            <a:extLst>
              <a:ext uri="{FF2B5EF4-FFF2-40B4-BE49-F238E27FC236}">
                <a16:creationId xmlns:a16="http://schemas.microsoft.com/office/drawing/2014/main" id="{A3000F46-34A3-C671-889C-77D83028DD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06040" y="4288451"/>
            <a:ext cx="335637" cy="335637"/>
          </a:xfrm>
          <a:prstGeom prst="rect">
            <a:avLst/>
          </a:prstGeom>
        </p:spPr>
      </p:pic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723A1C10-1BD1-CF8B-4A0C-A71C98AB8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890703"/>
              </p:ext>
            </p:extLst>
          </p:nvPr>
        </p:nvGraphicFramePr>
        <p:xfrm>
          <a:off x="7757651" y="1645784"/>
          <a:ext cx="2425343" cy="116624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332160">
                  <a:extLst>
                    <a:ext uri="{9D8B030D-6E8A-4147-A177-3AD203B41FA5}">
                      <a16:colId xmlns:a16="http://schemas.microsoft.com/office/drawing/2014/main" val="3283676872"/>
                    </a:ext>
                  </a:extLst>
                </a:gridCol>
                <a:gridCol w="1093183">
                  <a:extLst>
                    <a:ext uri="{9D8B030D-6E8A-4147-A177-3AD203B41FA5}">
                      <a16:colId xmlns:a16="http://schemas.microsoft.com/office/drawing/2014/main" val="936403361"/>
                    </a:ext>
                  </a:extLst>
                </a:gridCol>
              </a:tblGrid>
              <a:tr h="3385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Irregularidades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1187924"/>
                  </a:ext>
                </a:extLst>
              </a:tr>
              <a:tr h="513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Auditorias contratadas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Auditorias automáticas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726559"/>
                  </a:ext>
                </a:extLst>
              </a:tr>
              <a:tr h="3142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4,81%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24%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8642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58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Graphic spid="12" grpId="0">
        <p:bldAsOne/>
      </p:bldGraphic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118;p5"/>
          <p:cNvSpPr/>
          <p:nvPr/>
        </p:nvSpPr>
        <p:spPr>
          <a:xfrm>
            <a:off x="0" y="0"/>
            <a:ext cx="12191760" cy="84528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AGENDA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graphicFrame>
        <p:nvGraphicFramePr>
          <p:cNvPr id="93" name="Tabela 3"/>
          <p:cNvGraphicFramePr/>
          <p:nvPr>
            <p:extLst>
              <p:ext uri="{D42A27DB-BD31-4B8C-83A1-F6EECF244321}">
                <p14:modId xmlns:p14="http://schemas.microsoft.com/office/powerpoint/2010/main" val="472642578"/>
              </p:ext>
            </p:extLst>
          </p:nvPr>
        </p:nvGraphicFramePr>
        <p:xfrm>
          <a:off x="1057951" y="968477"/>
          <a:ext cx="10220960" cy="5791200"/>
        </p:xfrm>
        <a:graphic>
          <a:graphicData uri="http://schemas.openxmlformats.org/drawingml/2006/table">
            <a:tbl>
              <a:tblPr/>
              <a:tblGrid>
                <a:gridCol w="65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7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33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Divulgação dos Resultados Auditoria Acordos da Pecuária na Amazônia Legal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marL="5760" marR="5760" anchor="b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6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Auditório MPF - Belém - Pará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 marL="5760" marR="5760" anchor="ctr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36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26 Outubro 2023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 marL="5760" marR="5760" anchor="ctr">
                    <a:lnB w="12240">
                      <a:solidFill>
                        <a:srgbClr val="024669"/>
                      </a:solidFill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6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14:00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lnT w="12240" cap="flat" cmpd="sng" algn="ctr">
                      <a:solidFill>
                        <a:srgbClr val="024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246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24669"/>
                          </a:solidFill>
                          <a:latin typeface="Calibri"/>
                          <a:ea typeface="Arial"/>
                        </a:rPr>
                        <a:t>Abertura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lnB w="12240">
                      <a:solidFill>
                        <a:srgbClr val="024669"/>
                      </a:solidFill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44546A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b">
                    <a:lnB w="12240">
                      <a:solidFill>
                        <a:srgbClr val="024669"/>
                      </a:solidFill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334">
                <a:tc rowSpan="2">
                  <a:txBody>
                    <a:bodyPr/>
                    <a:lstStyle/>
                    <a:p>
                      <a:endParaRPr lang="pt-BR" sz="1400"/>
                    </a:p>
                  </a:txBody>
                  <a:tcPr marL="5760" marR="576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lnT w="12240">
                      <a:solidFill>
                        <a:srgbClr val="024669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Dr. Daniel Azeredo, MPF </a:t>
                      </a: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lnT w="12240">
                      <a:solidFill>
                        <a:srgbClr val="024669"/>
                      </a:solidFill>
                    </a:lnT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3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Dra. Priscila Lucas Bermúdez, MPF PA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14:15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solidFill>
                      <a:srgbClr val="02466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24669"/>
                          </a:solidFill>
                          <a:latin typeface="Calibri"/>
                          <a:ea typeface="Arial"/>
                        </a:rPr>
                        <a:t>Divulgação das auditorias do TAC da Pecuária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lnB w="12240">
                      <a:solidFill>
                        <a:srgbClr val="024669"/>
                      </a:solidFill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819"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 marL="5760" marR="576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lnT w="12240">
                      <a:solidFill>
                        <a:srgbClr val="024669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MPF Amazonas - Dr Rafael Rocha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lnT w="12240">
                      <a:solidFill>
                        <a:srgbClr val="024669"/>
                      </a:solidFill>
                    </a:lnT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819"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 marL="5760" marR="576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MPF Rondonia - Dr Gabriel De Amorim Silva Ferreira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5213"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 marL="5760" marR="576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MPF Acre - Dra Aryane Maia </a:t>
                      </a:r>
                      <a:endParaRPr lang="pt-B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MPF Mato Grosso – Dr Erich Masson 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819"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 marL="5760" marR="576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MPF Pará – Dr. Ricardo Negrini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4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15:45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solidFill>
                      <a:srgbClr val="02466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24669"/>
                          </a:solidFill>
                          <a:latin typeface="Calibri"/>
                          <a:ea typeface="Arial"/>
                        </a:rPr>
                        <a:t>Discussão e informes gerais sobre o TAC da Pecuária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lnB w="12240">
                      <a:solidFill>
                        <a:srgbClr val="024669"/>
                      </a:solidFill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52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lnT w="12240">
                      <a:solidFill>
                        <a:srgbClr val="024669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Governo do Pará, </a:t>
                      </a: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Acripará</a:t>
                      </a: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, UFMG, Aliança Paraense pela Carne, Boi na Linha, </a:t>
                      </a: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Sindicarne</a:t>
                      </a: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e GTFI 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Ministério do Meio Ambiente </a:t>
                      </a:r>
                      <a:endParaRPr lang="pt-BR" sz="1400" b="0" strike="noStrike" spc="-1" dirty="0">
                        <a:latin typeface="Arial"/>
                      </a:endParaRPr>
                    </a:p>
                  </a:txBody>
                  <a:tcPr marL="5760" marR="5760" anchor="ctr">
                    <a:lnT w="12240">
                      <a:solidFill>
                        <a:srgbClr val="024669"/>
                      </a:solidFill>
                    </a:lnT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Seção para debate e informes gerais sobre o TAC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16:50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solidFill>
                      <a:srgbClr val="0246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24669"/>
                          </a:solidFill>
                          <a:latin typeface="Calibri"/>
                          <a:ea typeface="Arial"/>
                        </a:rPr>
                        <a:t>Encerramento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lnB w="12240">
                      <a:solidFill>
                        <a:srgbClr val="024669"/>
                      </a:solidFill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Ministério Público Federal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lnB w="12240">
                      <a:solidFill>
                        <a:srgbClr val="024669"/>
                      </a:solidFill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38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17:00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lnB w="12240">
                      <a:solidFill>
                        <a:srgbClr val="024669"/>
                      </a:solidFill>
                    </a:lnB>
                    <a:solidFill>
                      <a:srgbClr val="0246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24669"/>
                          </a:solidFill>
                          <a:latin typeface="Calibri"/>
                          <a:ea typeface="Arial"/>
                        </a:rPr>
                        <a:t>Coquetel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 marL="5760" marR="5760" anchor="ctr">
                    <a:lnT w="12240">
                      <a:solidFill>
                        <a:srgbClr val="024669"/>
                      </a:solidFill>
                    </a:lnT>
                    <a:lnB w="12240">
                      <a:solidFill>
                        <a:srgbClr val="024669"/>
                      </a:solidFill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 marL="5760" marR="5760" anchor="ctr">
                    <a:lnT w="12240">
                      <a:solidFill>
                        <a:srgbClr val="024669"/>
                      </a:solidFill>
                    </a:lnT>
                    <a:lnB w="12240">
                      <a:solidFill>
                        <a:srgbClr val="024669"/>
                      </a:solidFill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16243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200" b="1" i="1" strike="noStrike" spc="-1" dirty="0">
                          <a:solidFill>
                            <a:srgbClr val="024669"/>
                          </a:solidFill>
                          <a:latin typeface="Calibri"/>
                          <a:ea typeface="Arial"/>
                        </a:rPr>
                        <a:t>Programação sujeita a alterações</a:t>
                      </a:r>
                      <a:endParaRPr lang="pt-BR" sz="12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i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600" b="0" strike="noStrike" spc="-1" dirty="0">
                        <a:latin typeface="Arial"/>
                      </a:endParaRPr>
                    </a:p>
                  </a:txBody>
                  <a:tcPr marL="5760" marR="5760" anchor="b">
                    <a:lnT w="12240">
                      <a:solidFill>
                        <a:srgbClr val="024669"/>
                      </a:solidFill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Tabela 4"/>
          <p:cNvGraphicFramePr/>
          <p:nvPr>
            <p:extLst>
              <p:ext uri="{D42A27DB-BD31-4B8C-83A1-F6EECF244321}">
                <p14:modId xmlns:p14="http://schemas.microsoft.com/office/powerpoint/2010/main" val="2332851489"/>
              </p:ext>
            </p:extLst>
          </p:nvPr>
        </p:nvGraphicFramePr>
        <p:xfrm>
          <a:off x="507880" y="916920"/>
          <a:ext cx="11094186" cy="5852160"/>
        </p:xfrm>
        <a:graphic>
          <a:graphicData uri="http://schemas.openxmlformats.org/drawingml/2006/table">
            <a:tbl>
              <a:tblPr/>
              <a:tblGrid>
                <a:gridCol w="390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387">
                <a:tc rowSpan="2"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12 meses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12 meses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18 meses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12 meses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18 meses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6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Auditoria 1º ciclo 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Auditoria 2º ciclo 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Auditoria 3º ciclo 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Auditoria 4º ciclo 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Auditoria 5º ciclo 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ctr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Total Pará (abate+exportaçao)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3.256.635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3.373.663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5.857.602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3.502.567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3.549.455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100%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100%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100%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100%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100%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6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Número de animais comercializados por empresas auditadas 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2.368.089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2.193.834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4.018.115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2.333.642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2.760.224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ctr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73%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65%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69%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67%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78%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6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Numero de animais comercializados por empresas não auditadas 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888.546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1.179.829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1.839.487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1.168.925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789.231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27%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35%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31%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33%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22%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 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06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Numero de animais auditados (amostragem)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2.368.089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2.193.834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3.787.055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2.255.319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330.874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100%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100%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94%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97%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12%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Grau Inconformidade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246.343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137.093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376.812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136.172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15.931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10,40%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6,25%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9,95%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6,04%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anchor="b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4,81%</a:t>
                      </a:r>
                      <a:endParaRPr lang="pt-BR" sz="1800" b="0" strike="noStrike" spc="-1" dirty="0">
                        <a:latin typeface="Arial"/>
                      </a:endParaRPr>
                    </a:p>
                  </a:txBody>
                  <a:tcPr anchor="b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54" name="Google Shape;118;p5"/>
          <p:cNvSpPr/>
          <p:nvPr/>
        </p:nvSpPr>
        <p:spPr>
          <a:xfrm>
            <a:off x="0" y="0"/>
            <a:ext cx="12191760" cy="9169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2400" b="1" strike="noStrike" spc="-1" err="1">
                <a:solidFill>
                  <a:srgbClr val="FFFFFF"/>
                </a:solidFill>
                <a:latin typeface="Arial"/>
                <a:ea typeface="Calibri"/>
              </a:rPr>
              <a:t>Comparativo</a:t>
            </a: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Calibri"/>
              </a:rPr>
              <a:t> dos 5 </a:t>
            </a:r>
            <a:r>
              <a:rPr lang="en-US" sz="2400" b="1" strike="noStrike" spc="-1" err="1">
                <a:solidFill>
                  <a:srgbClr val="FFFFFF"/>
                </a:solidFill>
                <a:latin typeface="Arial"/>
                <a:ea typeface="Calibri"/>
              </a:rPr>
              <a:t>anos</a:t>
            </a: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Calibri"/>
              </a:rPr>
              <a:t> de Auditoria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118;p5"/>
          <p:cNvSpPr/>
          <p:nvPr/>
        </p:nvSpPr>
        <p:spPr>
          <a:xfrm>
            <a:off x="0" y="0"/>
            <a:ext cx="12191760" cy="80208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2500" b="1" strike="noStrike" spc="-1" dirty="0">
                <a:solidFill>
                  <a:srgbClr val="FFFFFF"/>
                </a:solidFill>
                <a:latin typeface="Calibri"/>
                <a:ea typeface="Arial"/>
              </a:rPr>
              <a:t>Índices de conformidade das empresas auditadas (%)</a:t>
            </a:r>
            <a:endParaRPr lang="pt-BR" sz="25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25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2500" b="0" strike="noStrike" spc="-1" dirty="0"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58C0AC8-8CA7-454B-B475-85F25787B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331" y="1175211"/>
            <a:ext cx="7061248" cy="515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45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118;p5"/>
          <p:cNvSpPr/>
          <p:nvPr/>
        </p:nvSpPr>
        <p:spPr>
          <a:xfrm>
            <a:off x="0" y="0"/>
            <a:ext cx="12191760" cy="80208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28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Histórico das auditorias</a:t>
            </a:r>
            <a:r>
              <a:rPr lang="pt-BR" sz="2800" b="1" strike="noStrike" spc="-1" dirty="0">
                <a:solidFill>
                  <a:srgbClr val="FFFFFF"/>
                </a:solidFill>
                <a:latin typeface="Arial"/>
                <a:ea typeface="Calibri"/>
              </a:rPr>
              <a:t> - </a:t>
            </a:r>
            <a:r>
              <a:rPr lang="pt-BR" sz="28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inconformidades</a:t>
            </a:r>
            <a:endParaRPr lang="pt-BR" sz="2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2800" b="0" strike="noStrike" spc="-1" dirty="0">
              <a:latin typeface="Arial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86208D2-E829-E236-E8EB-95B312E59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28144"/>
              </p:ext>
            </p:extLst>
          </p:nvPr>
        </p:nvGraphicFramePr>
        <p:xfrm>
          <a:off x="1032387" y="1002889"/>
          <a:ext cx="10500851" cy="5579532"/>
        </p:xfrm>
        <a:graphic>
          <a:graphicData uri="http://schemas.openxmlformats.org/drawingml/2006/table">
            <a:tbl>
              <a:tblPr/>
              <a:tblGrid>
                <a:gridCol w="2827153">
                  <a:extLst>
                    <a:ext uri="{9D8B030D-6E8A-4147-A177-3AD203B41FA5}">
                      <a16:colId xmlns:a16="http://schemas.microsoft.com/office/drawing/2014/main" val="3571967900"/>
                    </a:ext>
                  </a:extLst>
                </a:gridCol>
                <a:gridCol w="1559808">
                  <a:extLst>
                    <a:ext uri="{9D8B030D-6E8A-4147-A177-3AD203B41FA5}">
                      <a16:colId xmlns:a16="http://schemas.microsoft.com/office/drawing/2014/main" val="3520791187"/>
                    </a:ext>
                  </a:extLst>
                </a:gridCol>
                <a:gridCol w="1434466">
                  <a:extLst>
                    <a:ext uri="{9D8B030D-6E8A-4147-A177-3AD203B41FA5}">
                      <a16:colId xmlns:a16="http://schemas.microsoft.com/office/drawing/2014/main" val="1264503630"/>
                    </a:ext>
                  </a:extLst>
                </a:gridCol>
                <a:gridCol w="1559808">
                  <a:extLst>
                    <a:ext uri="{9D8B030D-6E8A-4147-A177-3AD203B41FA5}">
                      <a16:colId xmlns:a16="http://schemas.microsoft.com/office/drawing/2014/main" val="1868564749"/>
                    </a:ext>
                  </a:extLst>
                </a:gridCol>
                <a:gridCol w="1559808">
                  <a:extLst>
                    <a:ext uri="{9D8B030D-6E8A-4147-A177-3AD203B41FA5}">
                      <a16:colId xmlns:a16="http://schemas.microsoft.com/office/drawing/2014/main" val="3633252484"/>
                    </a:ext>
                  </a:extLst>
                </a:gridCol>
                <a:gridCol w="1559808">
                  <a:extLst>
                    <a:ext uri="{9D8B030D-6E8A-4147-A177-3AD203B41FA5}">
                      <a16:colId xmlns:a16="http://schemas.microsoft.com/office/drawing/2014/main" val="2075500642"/>
                    </a:ext>
                  </a:extLst>
                </a:gridCol>
              </a:tblGrid>
              <a:tr h="279494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Inconformidades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123444"/>
                  </a:ext>
                </a:extLst>
              </a:tr>
              <a:tr h="4850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Auditoria 1º Ciclo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Auditoria 2º Ciclo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Auditoria 3º Ciclo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Auditoria 4º Ciclo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Auditoria 5º Ciclo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43076"/>
                  </a:ext>
                </a:extLst>
              </a:tr>
              <a:tr h="279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Agroexport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637325"/>
                  </a:ext>
                </a:extLst>
              </a:tr>
              <a:tr h="279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Aliança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46545"/>
                  </a:ext>
                </a:extLst>
              </a:tr>
              <a:tr h="279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Altamira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653887"/>
                  </a:ext>
                </a:extLst>
              </a:tr>
              <a:tr h="279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Alvo Consutoria  Agropecuária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495044"/>
                  </a:ext>
                </a:extLst>
              </a:tr>
              <a:tr h="279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 na Grota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86490"/>
                  </a:ext>
                </a:extLst>
              </a:tr>
              <a:tr h="279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ForteFrigo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407366"/>
                  </a:ext>
                </a:extLst>
              </a:tr>
              <a:tr h="279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Fribev - Xinguara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476545"/>
                  </a:ext>
                </a:extLst>
              </a:tr>
              <a:tr h="279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Frigol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366264"/>
                  </a:ext>
                </a:extLst>
              </a:tr>
              <a:tr h="279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JBS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76418"/>
                  </a:ext>
                </a:extLst>
              </a:tr>
              <a:tr h="279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Mafrinorte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481484"/>
                  </a:ext>
                </a:extLst>
              </a:tr>
              <a:tr h="279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Marchanteria Planalto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130170"/>
                  </a:ext>
                </a:extLst>
              </a:tr>
              <a:tr h="279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Masterboi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810683"/>
                  </a:ext>
                </a:extLst>
              </a:tr>
              <a:tr h="279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Mercurio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4996"/>
                  </a:ext>
                </a:extLst>
              </a:tr>
              <a:tr h="279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Minerva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565208"/>
                  </a:ext>
                </a:extLst>
              </a:tr>
              <a:tr h="279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Maria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315158"/>
                  </a:ext>
                </a:extLst>
              </a:tr>
              <a:tr h="279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Francisco - Sampaio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638332"/>
                  </a:ext>
                </a:extLst>
              </a:tr>
              <a:tr h="279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Valêncio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5316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165;p13"/>
          <p:cNvSpPr/>
          <p:nvPr/>
        </p:nvSpPr>
        <p:spPr>
          <a:xfrm rot="16200000">
            <a:off x="1280520" y="1070280"/>
            <a:ext cx="3502800" cy="4172040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02466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257480" y="1967400"/>
            <a:ext cx="3314520" cy="254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3200" b="0" strike="noStrike" spc="-1">
                <a:solidFill>
                  <a:srgbClr val="FFFFFF"/>
                </a:solidFill>
                <a:latin typeface="Calibri"/>
                <a:ea typeface="Calibri"/>
              </a:rPr>
              <a:t>Empresas que se mantiveram acima de 99% de conformidade nos três últimos ciclos de auditoria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Google Shape;167;p13"/>
          <p:cNvSpPr/>
          <p:nvPr/>
        </p:nvSpPr>
        <p:spPr>
          <a:xfrm>
            <a:off x="836640" y="5693040"/>
            <a:ext cx="992304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graphicFrame>
        <p:nvGraphicFramePr>
          <p:cNvPr id="268" name="Tabela 1"/>
          <p:cNvGraphicFramePr/>
          <p:nvPr>
            <p:extLst>
              <p:ext uri="{D42A27DB-BD31-4B8C-83A1-F6EECF244321}">
                <p14:modId xmlns:p14="http://schemas.microsoft.com/office/powerpoint/2010/main" val="2388325898"/>
              </p:ext>
            </p:extLst>
          </p:nvPr>
        </p:nvGraphicFramePr>
        <p:xfrm>
          <a:off x="6414922" y="1404899"/>
          <a:ext cx="2723400" cy="3473268"/>
        </p:xfrm>
        <a:graphic>
          <a:graphicData uri="http://schemas.openxmlformats.org/drawingml/2006/table">
            <a:tbl>
              <a:tblPr/>
              <a:tblGrid>
                <a:gridCol w="272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9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24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Agroexport</a:t>
                      </a:r>
                      <a:endParaRPr lang="pt-BR" sz="24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24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Mafrinorte</a:t>
                      </a:r>
                      <a:endParaRPr lang="pt-BR" sz="2400" b="0" strike="noStrike" spc="-1" dirty="0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24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Masterboi</a:t>
                      </a:r>
                      <a:endParaRPr lang="pt-BR" sz="24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24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Mercúrio</a:t>
                      </a:r>
                      <a:endParaRPr lang="pt-BR" sz="24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2400" b="1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Minerva</a:t>
                      </a:r>
                      <a:endParaRPr lang="pt-BR" sz="2400" b="0" strike="noStrike" spc="-1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24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Rio Maria</a:t>
                      </a:r>
                      <a:endParaRPr lang="pt-BR" sz="2400" b="0" strike="noStrike" spc="-1" dirty="0">
                        <a:latin typeface="Arial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118;p5"/>
          <p:cNvSpPr/>
          <p:nvPr/>
        </p:nvSpPr>
        <p:spPr>
          <a:xfrm>
            <a:off x="240" y="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Níveis considerados satisfatórios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graphicFrame>
        <p:nvGraphicFramePr>
          <p:cNvPr id="276" name="Tabela 1"/>
          <p:cNvGraphicFramePr/>
          <p:nvPr/>
        </p:nvGraphicFramePr>
        <p:xfrm>
          <a:off x="795600" y="2280240"/>
          <a:ext cx="10156320" cy="2094120"/>
        </p:xfrm>
        <a:graphic>
          <a:graphicData uri="http://schemas.openxmlformats.org/drawingml/2006/table">
            <a:tbl>
              <a:tblPr/>
              <a:tblGrid>
                <a:gridCol w="193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4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52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20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% de Tolerância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Auditoria 2018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Auditoria 2019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Auditoria 2020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Auditoria 2022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Auditoria 2023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1º Ciclo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2º Ciclo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3º Ciclo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4º Ciclo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5º Ciclo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Até 30%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Até 20%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Até 9,95%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Até 7%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Até 5%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1013760" y="2615760"/>
            <a:ext cx="108194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5400" b="1" strike="noStrike" spc="-1">
                <a:solidFill>
                  <a:srgbClr val="FFFFFF"/>
                </a:solidFill>
                <a:latin typeface="Calibri"/>
                <a:ea typeface="Calibri"/>
              </a:rPr>
              <a:t>PRÓXIMOS PASSOS</a:t>
            </a:r>
            <a:br/>
            <a:br/>
            <a:endParaRPr lang="pt-BR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subTitle"/>
          </p:nvPr>
        </p:nvSpPr>
        <p:spPr>
          <a:xfrm>
            <a:off x="1858320" y="1858680"/>
            <a:ext cx="9143640" cy="483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Ministério Público Federal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321" name="Google Shape;86;p1"/>
          <p:cNvSpPr/>
          <p:nvPr/>
        </p:nvSpPr>
        <p:spPr>
          <a:xfrm>
            <a:off x="1497240" y="4572000"/>
            <a:ext cx="98751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322" name="Google Shape;87;p1"/>
          <p:cNvSpPr/>
          <p:nvPr/>
        </p:nvSpPr>
        <p:spPr>
          <a:xfrm>
            <a:off x="1394640" y="2482560"/>
            <a:ext cx="100580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323" name="Google Shape;88;p1"/>
          <p:cNvSpPr/>
          <p:nvPr/>
        </p:nvSpPr>
        <p:spPr>
          <a:xfrm>
            <a:off x="2702160" y="5003280"/>
            <a:ext cx="7442640" cy="48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26 de outubro de 2023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215;p17"/>
          <p:cNvSpPr/>
          <p:nvPr/>
        </p:nvSpPr>
        <p:spPr>
          <a:xfrm>
            <a:off x="0" y="651600"/>
            <a:ext cx="12191760" cy="73620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0" y="643320"/>
            <a:ext cx="12191760" cy="744480"/>
          </a:xfrm>
          <a:prstGeom prst="rect">
            <a:avLst/>
          </a:prstGeom>
          <a:solidFill>
            <a:srgbClr val="70AD47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Calibri"/>
              </a:rPr>
              <a:t>Encaminhamentos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Google Shape;118;p5"/>
          <p:cNvSpPr/>
          <p:nvPr/>
        </p:nvSpPr>
        <p:spPr>
          <a:xfrm>
            <a:off x="0" y="54288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Próximos Passos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27" name="CaixaDeTexto 1"/>
          <p:cNvSpPr/>
          <p:nvPr/>
        </p:nvSpPr>
        <p:spPr>
          <a:xfrm>
            <a:off x="811440" y="1737360"/>
            <a:ext cx="10568520" cy="39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pt-BR" sz="2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Empresas sem auditoria</a:t>
            </a:r>
            <a:endParaRPr lang="pt-BR" sz="24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Execução dos TACs das empresas ausentes do processo (em andamento);</a:t>
            </a:r>
            <a:endParaRPr lang="pt-BR" sz="20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Ajuizamento de ações contra empresas sem TAC (em andamento);</a:t>
            </a:r>
            <a:endParaRPr lang="pt-BR" sz="20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Recomendações aos varejistas e instituições financeiras;</a:t>
            </a:r>
            <a:endParaRPr lang="pt-BR" sz="20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Trabalho junto ao MMA e OEMAS para fiscalização prioritária das empresas sem auditoria (em andamento);</a:t>
            </a:r>
            <a:endParaRPr lang="pt-BR" sz="20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Auditoria automática de todas as empresas;</a:t>
            </a:r>
            <a:endParaRPr lang="pt-BR" sz="20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Protocolo de monitoramento 2.0</a:t>
            </a:r>
            <a:endParaRPr lang="pt-BR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215;p17"/>
          <p:cNvSpPr/>
          <p:nvPr/>
        </p:nvSpPr>
        <p:spPr>
          <a:xfrm>
            <a:off x="0" y="651600"/>
            <a:ext cx="12191760" cy="73620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0" y="643320"/>
            <a:ext cx="12191760" cy="744480"/>
          </a:xfrm>
          <a:prstGeom prst="rect">
            <a:avLst/>
          </a:prstGeom>
          <a:solidFill>
            <a:srgbClr val="70AD47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Calibri"/>
              </a:rPr>
              <a:t>Encaminhamentos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Google Shape;118;p5"/>
          <p:cNvSpPr/>
          <p:nvPr/>
        </p:nvSpPr>
        <p:spPr>
          <a:xfrm>
            <a:off x="0" y="54288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Novo TAC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31" name="CaixaDeTexto 1"/>
          <p:cNvSpPr/>
          <p:nvPr/>
        </p:nvSpPr>
        <p:spPr>
          <a:xfrm>
            <a:off x="811440" y="1816200"/>
            <a:ext cx="10568520" cy="356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Arial"/>
              </a:rPr>
              <a:t>Nova redação para o TAC</a:t>
            </a:r>
            <a:endParaRPr lang="pt-BR" sz="2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Arial"/>
              </a:rPr>
              <a:t>Discussão na Câmara Social</a:t>
            </a:r>
            <a:endParaRPr lang="pt-BR" sz="2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Arial"/>
              </a:rPr>
              <a:t>Eixos principais: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Arial"/>
              </a:rPr>
              <a:t>- obrigações de bloqueio;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Arial"/>
              </a:rPr>
              <a:t>- apoio do Protocolo de Monitoramento;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Arial"/>
              </a:rPr>
              <a:t>- novo sistema de penalização, baseado nas auditorias;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Arial"/>
              </a:rPr>
              <a:t>- atualização de regras em desuso ou obsoletas.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215;p17"/>
          <p:cNvSpPr/>
          <p:nvPr/>
        </p:nvSpPr>
        <p:spPr>
          <a:xfrm>
            <a:off x="0" y="651600"/>
            <a:ext cx="12191760" cy="73620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0" y="643320"/>
            <a:ext cx="12191760" cy="744480"/>
          </a:xfrm>
          <a:prstGeom prst="rect">
            <a:avLst/>
          </a:prstGeom>
          <a:solidFill>
            <a:srgbClr val="70AD47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Calibri"/>
              </a:rPr>
              <a:t>Encaminhamentos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Google Shape;118;p5"/>
          <p:cNvSpPr/>
          <p:nvPr/>
        </p:nvSpPr>
        <p:spPr>
          <a:xfrm>
            <a:off x="0" y="54288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Próximos Passos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35" name="CaixaDeTexto 1"/>
          <p:cNvSpPr/>
          <p:nvPr/>
        </p:nvSpPr>
        <p:spPr>
          <a:xfrm>
            <a:off x="838800" y="2101320"/>
            <a:ext cx="10231920" cy="393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Arial"/>
              </a:rPr>
              <a:t>Fornecedores indiretos </a:t>
            </a:r>
            <a:endParaRPr lang="pt-BR" sz="2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Arial"/>
              </a:rPr>
              <a:t>Notificação dos signatários para conhecimento dos dados (análise automática) sobre indiretos</a:t>
            </a:r>
            <a:endParaRPr lang="pt-BR" sz="2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Arial"/>
              </a:rPr>
              <a:t>Estudos do GTFI e Câmara Técnica para inclusão dos indiretos nos critérios de rastreamento a partir de julho/2024 – inicialmente apenas para diagnóstico e alerta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1013760" y="2615760"/>
            <a:ext cx="108194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5400" b="1" strike="noStrike" spc="-1">
                <a:solidFill>
                  <a:srgbClr val="FFFFFF"/>
                </a:solidFill>
                <a:latin typeface="Calibri"/>
                <a:ea typeface="Calibri"/>
              </a:rPr>
              <a:t>OBRIGADO </a:t>
            </a:r>
            <a:br/>
            <a:br/>
            <a:endParaRPr lang="pt-BR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1858320" y="1858680"/>
            <a:ext cx="9143640" cy="483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Ministério Público Federal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338" name="Google Shape;88;p1"/>
          <p:cNvSpPr/>
          <p:nvPr/>
        </p:nvSpPr>
        <p:spPr>
          <a:xfrm>
            <a:off x="2702160" y="5003280"/>
            <a:ext cx="7442640" cy="48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26 de outubro de 2023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/>
          </p:nvPr>
        </p:nvSpPr>
        <p:spPr>
          <a:xfrm>
            <a:off x="838080" y="16223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14300" indent="0">
              <a:buNone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Protocolo de Monitoramento dos Fornecedores de Gado da Amazônia – Boi na Linha</a:t>
            </a:r>
          </a:p>
          <a:p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Versão 1.0 </a:t>
            </a:r>
          </a:p>
          <a:p>
            <a:pPr lvl="1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Aprovada em 12/05/2020</a:t>
            </a:r>
          </a:p>
          <a:p>
            <a:pPr lvl="1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vigor entre 01/07/2020 - 21/11/2021</a:t>
            </a:r>
          </a:p>
          <a:p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Versão 1.1 </a:t>
            </a:r>
          </a:p>
          <a:p>
            <a:pPr lvl="1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Aprovada em 22/11/2021</a:t>
            </a:r>
          </a:p>
          <a:p>
            <a:pPr lvl="1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vigor a partir de 22/11/2021 - atualmente  </a:t>
            </a:r>
          </a:p>
          <a:p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Versão 2.0</a:t>
            </a:r>
          </a:p>
          <a:p>
            <a:pPr lvl="1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fase de aprovação</a:t>
            </a:r>
          </a:p>
          <a:p>
            <a:pPr lvl="1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Draft apresentado para MPF, Câmara Técnica e Frigoríficos </a:t>
            </a:r>
          </a:p>
        </p:txBody>
      </p:sp>
      <p:sp>
        <p:nvSpPr>
          <p:cNvPr id="96" name="Google Shape;118;p5"/>
          <p:cNvSpPr/>
          <p:nvPr/>
        </p:nvSpPr>
        <p:spPr>
          <a:xfrm>
            <a:off x="-180" y="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PROTOCOLO BOI NA LINHA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15;p17"/>
          <p:cNvSpPr/>
          <p:nvPr/>
        </p:nvSpPr>
        <p:spPr>
          <a:xfrm>
            <a:off x="0" y="651600"/>
            <a:ext cx="12191760" cy="73620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0" y="643320"/>
            <a:ext cx="12191760" cy="744480"/>
          </a:xfrm>
          <a:prstGeom prst="rect">
            <a:avLst/>
          </a:prstGeom>
          <a:solidFill>
            <a:srgbClr val="70AD47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Calibri"/>
              </a:rPr>
              <a:t>Encaminhamentos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Google Shape;118;p5"/>
          <p:cNvSpPr/>
          <p:nvPr/>
        </p:nvSpPr>
        <p:spPr>
          <a:xfrm>
            <a:off x="0" y="-146520"/>
            <a:ext cx="12191760" cy="42778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</p:txBody>
      </p:sp>
      <p:pic>
        <p:nvPicPr>
          <p:cNvPr id="284" name="Imagem 2" descr="Uma imagem contendo placar, desenho, comida&#10;&#10;Descrição gerada automaticamente"/>
          <p:cNvPicPr/>
          <p:nvPr/>
        </p:nvPicPr>
        <p:blipFill>
          <a:blip r:embed="rId3"/>
          <a:stretch/>
        </p:blipFill>
        <p:spPr>
          <a:xfrm>
            <a:off x="1969560" y="4609080"/>
            <a:ext cx="4172400" cy="1019160"/>
          </a:xfrm>
          <a:prstGeom prst="rect">
            <a:avLst/>
          </a:prstGeom>
          <a:ln w="0">
            <a:noFill/>
          </a:ln>
        </p:spPr>
      </p:pic>
      <p:pic>
        <p:nvPicPr>
          <p:cNvPr id="285" name="Imagem 3" descr="Logotipo, nome da empresa&#10;&#10;Descrição gerada automaticamente"/>
          <p:cNvPicPr/>
          <p:nvPr/>
        </p:nvPicPr>
        <p:blipFill>
          <a:blip r:embed="rId4"/>
          <a:stretch/>
        </p:blipFill>
        <p:spPr>
          <a:xfrm>
            <a:off x="6807600" y="4469040"/>
            <a:ext cx="2638080" cy="1400760"/>
          </a:xfrm>
          <a:prstGeom prst="rect">
            <a:avLst/>
          </a:prstGeom>
          <a:ln w="0">
            <a:noFill/>
          </a:ln>
        </p:spPr>
      </p:pic>
      <p:sp>
        <p:nvSpPr>
          <p:cNvPr id="286" name="Google Shape;84;p1"/>
          <p:cNvSpPr/>
          <p:nvPr/>
        </p:nvSpPr>
        <p:spPr>
          <a:xfrm>
            <a:off x="1020240" y="798840"/>
            <a:ext cx="10819440" cy="238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pt-BR" sz="4400" b="1" strike="noStrike" spc="-1">
                <a:solidFill>
                  <a:srgbClr val="FFFFFF"/>
                </a:solidFill>
                <a:latin typeface="Calibri"/>
                <a:ea typeface="Calibri"/>
              </a:rPr>
              <a:t>Comitê de Apoio ao TAC da Carne</a:t>
            </a:r>
            <a:br/>
            <a:br/>
            <a:endParaRPr lang="pt-BR" sz="4400" b="0" strike="noStrike" spc="-1">
              <a:latin typeface="Arial"/>
            </a:endParaRPr>
          </a:p>
        </p:txBody>
      </p:sp>
      <p:sp>
        <p:nvSpPr>
          <p:cNvPr id="287" name="Google Shape;86;p1"/>
          <p:cNvSpPr/>
          <p:nvPr/>
        </p:nvSpPr>
        <p:spPr>
          <a:xfrm>
            <a:off x="1497240" y="2579760"/>
            <a:ext cx="98751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88" name="Google Shape;87;p1"/>
          <p:cNvSpPr/>
          <p:nvPr/>
        </p:nvSpPr>
        <p:spPr>
          <a:xfrm>
            <a:off x="1394640" y="490680"/>
            <a:ext cx="100580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89" name="Google Shape;88;p1"/>
          <p:cNvSpPr/>
          <p:nvPr/>
        </p:nvSpPr>
        <p:spPr>
          <a:xfrm>
            <a:off x="3213720" y="2917440"/>
            <a:ext cx="5961960" cy="48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66500" lnSpcReduction="20000"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Termo de Cooperação Técnica assinado entre MPF-PA, Imaflora e AdT em outubro de 2021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118;p5"/>
          <p:cNvSpPr/>
          <p:nvPr/>
        </p:nvSpPr>
        <p:spPr>
          <a:xfrm>
            <a:off x="240" y="306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Objetivos do Comitê de Apoio ao TAC Pará (CAT PA)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293" name="Espaço Reservado para Conteúdo 2"/>
          <p:cNvSpPr/>
          <p:nvPr/>
        </p:nvSpPr>
        <p:spPr>
          <a:xfrm>
            <a:off x="838080" y="1959120"/>
            <a:ext cx="10515240" cy="374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marL="343080" indent="-343080" algn="just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Apoiar a efetiva implementação do TAC da Carne no Estado do Pará;</a:t>
            </a:r>
            <a:endParaRPr lang="pt-BR" sz="2000" b="0" strike="noStrike" spc="-1">
              <a:latin typeface="Arial"/>
            </a:endParaRPr>
          </a:p>
          <a:p>
            <a:pPr algn="just">
              <a:lnSpc>
                <a:spcPct val="107000"/>
              </a:lnSpc>
              <a:spcBef>
                <a:spcPts val="1001"/>
              </a:spcBef>
              <a:buNone/>
            </a:pPr>
            <a:endParaRPr lang="pt-BR" sz="2000" b="0" strike="noStrike" spc="-1">
              <a:latin typeface="Arial"/>
            </a:endParaRPr>
          </a:p>
          <a:p>
            <a:pPr marL="343080" indent="-343080" algn="just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Apoiar a ampliação do TAC da Carne no Estado do Pará (expansão para novos frigoríficos);</a:t>
            </a:r>
            <a:endParaRPr lang="pt-BR" sz="2000" b="0" strike="noStrike" spc="-1">
              <a:latin typeface="Arial"/>
            </a:endParaRPr>
          </a:p>
          <a:p>
            <a:pPr algn="just">
              <a:lnSpc>
                <a:spcPct val="107000"/>
              </a:lnSpc>
              <a:spcBef>
                <a:spcPts val="1001"/>
              </a:spcBef>
              <a:buNone/>
            </a:pPr>
            <a:endParaRPr lang="pt-BR" sz="2000" b="0" strike="noStrike" spc="-1">
              <a:latin typeface="Arial"/>
            </a:endParaRPr>
          </a:p>
          <a:p>
            <a:pPr marL="343080" indent="-343080" algn="just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Arial"/>
              <a:buAutoNum type="alphaLcParenR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Atuar como instância de </a:t>
            </a:r>
            <a:r>
              <a:rPr lang="pt-BR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apoio técnico, científico, consultivo e instrutivo </a:t>
            </a: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para colaborar na melhoria da eficiência e </a:t>
            </a:r>
            <a:r>
              <a:rPr lang="pt-BR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transparência</a:t>
            </a: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dos processos relacionados à implementação do TAC da Carne, viabilizando a sua implementação e comunicação de forma estruturada e organizada, frente aos atores privados.</a:t>
            </a:r>
            <a:endParaRPr lang="pt-BR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000" b="0" strike="noStrike" spc="-1">
              <a:latin typeface="Arial"/>
            </a:endParaRPr>
          </a:p>
        </p:txBody>
      </p:sp>
      <p:pic>
        <p:nvPicPr>
          <p:cNvPr id="294" name="Imagem 2" descr="Uma imagem contendo placar, desenho, comida&#10;&#10;Descrição gerada automaticamente"/>
          <p:cNvPicPr/>
          <p:nvPr/>
        </p:nvPicPr>
        <p:blipFill>
          <a:blip r:embed="rId2"/>
          <a:stretch/>
        </p:blipFill>
        <p:spPr>
          <a:xfrm>
            <a:off x="7201080" y="6042240"/>
            <a:ext cx="2234880" cy="545760"/>
          </a:xfrm>
          <a:prstGeom prst="rect">
            <a:avLst/>
          </a:prstGeom>
          <a:ln w="0">
            <a:noFill/>
          </a:ln>
        </p:spPr>
      </p:pic>
      <p:pic>
        <p:nvPicPr>
          <p:cNvPr id="295" name="Imagem 5" descr="Logotipo, nome da empresa&#10;&#10;Descrição gerada automaticamente"/>
          <p:cNvPicPr/>
          <p:nvPr/>
        </p:nvPicPr>
        <p:blipFill>
          <a:blip r:embed="rId3"/>
          <a:stretch/>
        </p:blipFill>
        <p:spPr>
          <a:xfrm>
            <a:off x="9613800" y="5812920"/>
            <a:ext cx="1624320" cy="86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118;p5"/>
          <p:cNvSpPr/>
          <p:nvPr/>
        </p:nvSpPr>
        <p:spPr>
          <a:xfrm>
            <a:off x="240" y="-18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Estrutura de Funcionamento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265591517"/>
              </p:ext>
            </p:extLst>
          </p:nvPr>
        </p:nvGraphicFramePr>
        <p:xfrm>
          <a:off x="1731600" y="2791440"/>
          <a:ext cx="5048640" cy="23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9" name="Seta: para a Direita 3"/>
          <p:cNvSpPr/>
          <p:nvPr/>
        </p:nvSpPr>
        <p:spPr>
          <a:xfrm>
            <a:off x="7752600" y="3325680"/>
            <a:ext cx="986040" cy="708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4669"/>
          </a:solidFill>
          <a:ln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300" name="Elipse 5"/>
          <p:cNvSpPr/>
          <p:nvPr/>
        </p:nvSpPr>
        <p:spPr>
          <a:xfrm>
            <a:off x="8991720" y="2791440"/>
            <a:ext cx="2476080" cy="1767600"/>
          </a:xfrm>
          <a:prstGeom prst="ellipse">
            <a:avLst/>
          </a:prstGeom>
          <a:solidFill>
            <a:srgbClr val="024669"/>
          </a:solidFill>
          <a:ln>
            <a:solidFill>
              <a:srgbClr val="02466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000" b="0" strike="noStrike" spc="-1">
                <a:solidFill>
                  <a:srgbClr val="FFFFFF"/>
                </a:solidFill>
                <a:latin typeface="Calibri"/>
                <a:ea typeface="Arial"/>
              </a:rPr>
              <a:t>TAC da Carne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301" name="Fluxograma: Processo Alternativo 6"/>
          <p:cNvSpPr/>
          <p:nvPr/>
        </p:nvSpPr>
        <p:spPr>
          <a:xfrm>
            <a:off x="1226160" y="1828800"/>
            <a:ext cx="5898240" cy="3747240"/>
          </a:xfrm>
          <a:prstGeom prst="flowChartAlternateProcess">
            <a:avLst/>
          </a:prstGeom>
          <a:noFill/>
          <a:ln>
            <a:solidFill>
              <a:srgbClr val="FDCB1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302" name="CaixaDeTexto 7"/>
          <p:cNvSpPr/>
          <p:nvPr/>
        </p:nvSpPr>
        <p:spPr>
          <a:xfrm>
            <a:off x="1591920" y="2111040"/>
            <a:ext cx="504864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  <a:ea typeface="Arial"/>
              </a:rPr>
              <a:t>Comitê de Apoio ao TAC Pará</a:t>
            </a:r>
            <a:endParaRPr lang="pt-BR" sz="2800" b="0" strike="noStrike" spc="-1">
              <a:latin typeface="Arial"/>
            </a:endParaRPr>
          </a:p>
        </p:txBody>
      </p:sp>
      <p:pic>
        <p:nvPicPr>
          <p:cNvPr id="303" name="Imagem 8" descr="Uma imagem contendo placar, desenho, comida&#10;&#10;Descrição gerada automaticamente"/>
          <p:cNvPicPr/>
          <p:nvPr/>
        </p:nvPicPr>
        <p:blipFill>
          <a:blip r:embed="rId7"/>
          <a:stretch/>
        </p:blipFill>
        <p:spPr>
          <a:xfrm>
            <a:off x="7557480" y="6050160"/>
            <a:ext cx="2170080" cy="529920"/>
          </a:xfrm>
          <a:prstGeom prst="rect">
            <a:avLst/>
          </a:prstGeom>
          <a:ln w="0">
            <a:noFill/>
          </a:ln>
        </p:spPr>
      </p:pic>
      <p:pic>
        <p:nvPicPr>
          <p:cNvPr id="304" name="Imagem 9" descr="Logotipo, nome da empresa&#10;&#10;Descrição gerada automaticamente"/>
          <p:cNvPicPr/>
          <p:nvPr/>
        </p:nvPicPr>
        <p:blipFill>
          <a:blip r:embed="rId8"/>
          <a:stretch/>
        </p:blipFill>
        <p:spPr>
          <a:xfrm>
            <a:off x="9727920" y="5886720"/>
            <a:ext cx="1612800" cy="856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215;p17"/>
          <p:cNvSpPr/>
          <p:nvPr/>
        </p:nvSpPr>
        <p:spPr>
          <a:xfrm>
            <a:off x="0" y="651600"/>
            <a:ext cx="12191760" cy="73620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0" y="643320"/>
            <a:ext cx="12191760" cy="744480"/>
          </a:xfrm>
          <a:prstGeom prst="rect">
            <a:avLst/>
          </a:prstGeom>
          <a:solidFill>
            <a:srgbClr val="70AD47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Calibri"/>
              </a:rPr>
              <a:t>Encaminhamentos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Google Shape;118;p5"/>
          <p:cNvSpPr/>
          <p:nvPr/>
        </p:nvSpPr>
        <p:spPr>
          <a:xfrm>
            <a:off x="0" y="44892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Histórico de reuniões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pic>
        <p:nvPicPr>
          <p:cNvPr id="308" name="Imagem 8" descr="Uma imagem contendo placar, desenho, comida&#10;&#10;Descrição gerada automaticamente"/>
          <p:cNvPicPr/>
          <p:nvPr/>
        </p:nvPicPr>
        <p:blipFill>
          <a:blip r:embed="rId2"/>
          <a:stretch/>
        </p:blipFill>
        <p:spPr>
          <a:xfrm>
            <a:off x="7557480" y="6050160"/>
            <a:ext cx="2170080" cy="529920"/>
          </a:xfrm>
          <a:prstGeom prst="rect">
            <a:avLst/>
          </a:prstGeom>
          <a:ln w="0">
            <a:noFill/>
          </a:ln>
        </p:spPr>
      </p:pic>
      <p:pic>
        <p:nvPicPr>
          <p:cNvPr id="309" name="Imagem 9" descr="Logotipo, nome da empresa&#10;&#10;Descrição gerada automaticamente"/>
          <p:cNvPicPr/>
          <p:nvPr/>
        </p:nvPicPr>
        <p:blipFill>
          <a:blip r:embed="rId3"/>
          <a:stretch/>
        </p:blipFill>
        <p:spPr>
          <a:xfrm>
            <a:off x="9727920" y="5886720"/>
            <a:ext cx="1612800" cy="856440"/>
          </a:xfrm>
          <a:prstGeom prst="rect">
            <a:avLst/>
          </a:prstGeom>
          <a:ln w="0">
            <a:noFill/>
          </a:ln>
        </p:spPr>
      </p:pic>
      <p:sp>
        <p:nvSpPr>
          <p:cNvPr id="310" name="Espaço Reservado para Conteúdo 2"/>
          <p:cNvSpPr/>
          <p:nvPr/>
        </p:nvSpPr>
        <p:spPr>
          <a:xfrm>
            <a:off x="649080" y="1641600"/>
            <a:ext cx="10515240" cy="476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Reuniões da Câmara Técnica do Comitê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400" b="0" strike="noStrike" spc="-1">
              <a:latin typeface="Arial"/>
            </a:endParaRPr>
          </a:p>
        </p:txBody>
      </p:sp>
      <p:graphicFrame>
        <p:nvGraphicFramePr>
          <p:cNvPr id="311" name="Tabela 10"/>
          <p:cNvGraphicFramePr/>
          <p:nvPr/>
        </p:nvGraphicFramePr>
        <p:xfrm>
          <a:off x="770400" y="2247480"/>
          <a:ext cx="9612000" cy="3240960"/>
        </p:xfrm>
        <a:graphic>
          <a:graphicData uri="http://schemas.openxmlformats.org/drawingml/2006/table">
            <a:tbl>
              <a:tblPr/>
              <a:tblGrid>
                <a:gridCol w="171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Data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Pautas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20.07.22 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Apresentação do Comitê e formação da Câmara Técnica</a:t>
                      </a:r>
                      <a:endParaRPr lang="pt-B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Definição de pautas relevantes para serem endereçadas no âmbito da Câmara Técnica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29.09.22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Alinhamento sobre as premissas de funcionamento do Comitê</a:t>
                      </a:r>
                      <a:endParaRPr lang="pt-B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Definição do formato de trabalho da Câmara Técnica</a:t>
                      </a:r>
                      <a:endParaRPr lang="pt-B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Início da revisão do protocolo de monitoramento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24.04.23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Definições metodológicas para a realização de análises automáticas</a:t>
                      </a:r>
                      <a:endParaRPr lang="pt-B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Revisão do protocolo de monitoramento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04.08.23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Análises automáticas e resultados do 5º ciclo de auditorias</a:t>
                      </a:r>
                      <a:endParaRPr lang="pt-B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Organização do próximo ciclo</a:t>
                      </a:r>
                      <a:endParaRPr lang="pt-B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Avaliação de impacto da nova versão do protocolo de monitoramento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17.10.23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Divulgação dos resultados do 5º ciclo de auditorias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215;p17"/>
          <p:cNvSpPr/>
          <p:nvPr/>
        </p:nvSpPr>
        <p:spPr>
          <a:xfrm>
            <a:off x="0" y="651600"/>
            <a:ext cx="12191760" cy="73620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0" y="643320"/>
            <a:ext cx="12191760" cy="744480"/>
          </a:xfrm>
          <a:prstGeom prst="rect">
            <a:avLst/>
          </a:prstGeom>
          <a:solidFill>
            <a:srgbClr val="70AD47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Calibri"/>
              </a:rPr>
              <a:t>Encaminhamentos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Google Shape;118;p5"/>
          <p:cNvSpPr/>
          <p:nvPr/>
        </p:nvSpPr>
        <p:spPr>
          <a:xfrm>
            <a:off x="0" y="44892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Histórico de reuniões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pic>
        <p:nvPicPr>
          <p:cNvPr id="315" name="Imagem 8" descr="Uma imagem contendo placar, desenho, comida&#10;&#10;Descrição gerada automaticamente"/>
          <p:cNvPicPr/>
          <p:nvPr/>
        </p:nvPicPr>
        <p:blipFill>
          <a:blip r:embed="rId2"/>
          <a:stretch/>
        </p:blipFill>
        <p:spPr>
          <a:xfrm>
            <a:off x="7557480" y="6050160"/>
            <a:ext cx="2170080" cy="529920"/>
          </a:xfrm>
          <a:prstGeom prst="rect">
            <a:avLst/>
          </a:prstGeom>
          <a:ln w="0">
            <a:noFill/>
          </a:ln>
        </p:spPr>
      </p:pic>
      <p:pic>
        <p:nvPicPr>
          <p:cNvPr id="316" name="Imagem 9" descr="Logotipo, nome da empresa&#10;&#10;Descrição gerada automaticamente"/>
          <p:cNvPicPr/>
          <p:nvPr/>
        </p:nvPicPr>
        <p:blipFill>
          <a:blip r:embed="rId3"/>
          <a:stretch/>
        </p:blipFill>
        <p:spPr>
          <a:xfrm>
            <a:off x="9727920" y="5886720"/>
            <a:ext cx="1612800" cy="856440"/>
          </a:xfrm>
          <a:prstGeom prst="rect">
            <a:avLst/>
          </a:prstGeom>
          <a:ln w="0">
            <a:noFill/>
          </a:ln>
        </p:spPr>
      </p:pic>
      <p:sp>
        <p:nvSpPr>
          <p:cNvPr id="317" name="Espaço Reservado para Conteúdo 2"/>
          <p:cNvSpPr/>
          <p:nvPr/>
        </p:nvSpPr>
        <p:spPr>
          <a:xfrm>
            <a:off x="668520" y="1603800"/>
            <a:ext cx="10515240" cy="476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Reuniões da Câmara Social Pará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400" b="0" strike="noStrike" spc="-1">
              <a:latin typeface="Arial"/>
            </a:endParaRPr>
          </a:p>
        </p:txBody>
      </p:sp>
      <p:graphicFrame>
        <p:nvGraphicFramePr>
          <p:cNvPr id="318" name="Tabela 11"/>
          <p:cNvGraphicFramePr/>
          <p:nvPr/>
        </p:nvGraphicFramePr>
        <p:xfrm>
          <a:off x="766800" y="2336760"/>
          <a:ext cx="9881280" cy="2138640"/>
        </p:xfrm>
        <a:graphic>
          <a:graphicData uri="http://schemas.openxmlformats.org/drawingml/2006/table">
            <a:tbl>
              <a:tblPr/>
              <a:tblGrid>
                <a:gridCol w="176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Data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Pautas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03.11.22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Apresentação do Comitê e formação da Câmara Social</a:t>
                      </a:r>
                      <a:endParaRPr lang="pt-B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Apresentação e discussão sobre os pontos de revisão do protocolo de monitoramento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10.04.23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Devolutiva sobre as sugestões da Câmara Social com relação aos pontos de revisão do protocolo</a:t>
                      </a:r>
                      <a:endParaRPr lang="pt-B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Requalificação de produtores</a:t>
                      </a:r>
                      <a:endParaRPr lang="pt-B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Sugestões da Câmara Social para o fortalecimento do TAC 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12.06.23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Proposta de atualização e padronização do texto do TAC</a:t>
                      </a:r>
                      <a:endParaRPr lang="pt-B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Revisão do critério de classificação de relevância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CFD2D93E-7263-E913-6E35-8F05064A59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37" y="6573521"/>
            <a:ext cx="752054" cy="253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DA7862-2AC7-CE99-C6D9-91E4D3A06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03" y="1048870"/>
            <a:ext cx="11018994" cy="5688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DF50EA-D81C-4BBC-2C2A-20BB08313D5D}"/>
              </a:ext>
            </a:extLst>
          </p:cNvPr>
          <p:cNvSpPr txBox="1"/>
          <p:nvPr/>
        </p:nvSpPr>
        <p:spPr>
          <a:xfrm>
            <a:off x="586502" y="205299"/>
            <a:ext cx="108883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A cadeia de fornecimento do gado de Brasil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85B847-F88C-8AB4-B279-103218886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EFFC-170C-40E1-9A61-DEEF31E3819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973F19-449A-B709-D54B-F7BFBDA02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63"/>
          <a:stretch/>
        </p:blipFill>
        <p:spPr>
          <a:xfrm>
            <a:off x="546846" y="1546202"/>
            <a:ext cx="7628965" cy="4681902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58A4CD83-D7C4-B81F-AAA3-E30AD9993E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6886"/>
          <a:stretch/>
        </p:blipFill>
        <p:spPr>
          <a:xfrm>
            <a:off x="4214359" y="1411819"/>
            <a:ext cx="7628017" cy="468172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521FDF-C378-D4C6-7DD2-C50CD8FFB8E3}"/>
              </a:ext>
            </a:extLst>
          </p:cNvPr>
          <p:cNvSpPr txBox="1"/>
          <p:nvPr/>
        </p:nvSpPr>
        <p:spPr>
          <a:xfrm>
            <a:off x="430306" y="6173738"/>
            <a:ext cx="11026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Fonte: baseado no diagrama elaborado pelo Grupo de Trabalho dos Fornecedores Indiretos na Pecuária Brasileira (GTFI), https://gtfi.org.br/ 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ED629F-EB71-1AF7-172C-A4D91DAE2F32}"/>
              </a:ext>
            </a:extLst>
          </p:cNvPr>
          <p:cNvSpPr txBox="1"/>
          <p:nvPr/>
        </p:nvSpPr>
        <p:spPr>
          <a:xfrm>
            <a:off x="586502" y="205299"/>
            <a:ext cx="108883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Fornecedores diretos e indiretos de nível 1 (&gt;100 ha) concentram 80% do desmatamento e 94% do remanescente florestal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38AD3-4282-690D-124A-7491C77C33E4}"/>
              </a:ext>
            </a:extLst>
          </p:cNvPr>
          <p:cNvSpPr txBox="1"/>
          <p:nvPr/>
        </p:nvSpPr>
        <p:spPr>
          <a:xfrm>
            <a:off x="699248" y="5358279"/>
            <a:ext cx="268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Desmatamento 2019-2021 no estado do Pará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8F776-5A17-0FEF-953A-272999110AD9}"/>
              </a:ext>
            </a:extLst>
          </p:cNvPr>
          <p:cNvSpPr txBox="1"/>
          <p:nvPr/>
        </p:nvSpPr>
        <p:spPr>
          <a:xfrm>
            <a:off x="4446495" y="5358279"/>
            <a:ext cx="268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Floresta remanescente 2021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F25803-B388-DF33-EBAC-260FB121CBEB}"/>
              </a:ext>
            </a:extLst>
          </p:cNvPr>
          <p:cNvSpPr/>
          <p:nvPr/>
        </p:nvSpPr>
        <p:spPr>
          <a:xfrm>
            <a:off x="7701631" y="5351930"/>
            <a:ext cx="4258235" cy="814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71E55C-AADA-FC12-4772-4BDEF05742B4}"/>
              </a:ext>
            </a:extLst>
          </p:cNvPr>
          <p:cNvSpPr txBox="1"/>
          <p:nvPr/>
        </p:nvSpPr>
        <p:spPr>
          <a:xfrm>
            <a:off x="7871014" y="5412719"/>
            <a:ext cx="3818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Fonte das a</a:t>
            </a:r>
            <a:r>
              <a:rPr lang="en-US" sz="1600" dirty="0"/>
              <a:t>n</a:t>
            </a:r>
            <a:r>
              <a:rPr lang="pt-BR" sz="1600" dirty="0" err="1"/>
              <a:t>álises</a:t>
            </a:r>
            <a:r>
              <a:rPr lang="pt-BR" sz="1600" dirty="0"/>
              <a:t>: Universidade de Wisconsin-Madison</a:t>
            </a:r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9EFDFE-7C2C-719A-27D5-765C537C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EFFC-170C-40E1-9A61-DEEF31E3819A}" type="slidenum">
              <a:rPr lang="en-US" smtClean="0"/>
              <a:t>46</a:t>
            </a:fld>
            <a:endParaRPr lang="en-US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19BD6188-8B9B-BF74-5EE3-5BB8BC318A4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37" y="6573521"/>
            <a:ext cx="752054" cy="25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C99AB3-8823-9D75-5A56-5A77BF66C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737128"/>
              </p:ext>
            </p:extLst>
          </p:nvPr>
        </p:nvGraphicFramePr>
        <p:xfrm>
          <a:off x="853552" y="1650952"/>
          <a:ext cx="10484893" cy="3982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12483236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7584558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31944054"/>
                    </a:ext>
                  </a:extLst>
                </a:gridCol>
                <a:gridCol w="2598193">
                  <a:extLst>
                    <a:ext uri="{9D8B030D-6E8A-4147-A177-3AD203B41FA5}">
                      <a16:colId xmlns:a16="http://schemas.microsoft.com/office/drawing/2014/main" val="3840917764"/>
                    </a:ext>
                  </a:extLst>
                </a:gridCol>
              </a:tblGrid>
              <a:tr h="393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  <a:latin typeface="+mn-lt"/>
                        </a:rPr>
                        <a:t>Vendas</a:t>
                      </a: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de </a:t>
                      </a:r>
                      <a:r>
                        <a:rPr lang="en-US" sz="1100" b="1" u="none" strike="noStrike" dirty="0" err="1">
                          <a:effectLst/>
                          <a:latin typeface="+mn-lt"/>
                        </a:rPr>
                        <a:t>Fornecedores</a:t>
                      </a: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  <a:latin typeface="+mn-lt"/>
                        </a:rPr>
                        <a:t>indiretos</a:t>
                      </a: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  <a:latin typeface="+mn-lt"/>
                        </a:rPr>
                        <a:t>nível</a:t>
                      </a: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Milhões de cabeças de gado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  <a:latin typeface="+mn-lt"/>
                        </a:rPr>
                        <a:t>% do total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% do total de não conformidade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/>
                </a:tc>
                <a:extLst>
                  <a:ext uri="{0D108BD9-81ED-4DB2-BD59-A6C34878D82A}">
                    <a16:rowId xmlns:a16="http://schemas.microsoft.com/office/drawing/2014/main" val="628906274"/>
                  </a:ext>
                </a:extLst>
              </a:tr>
              <a:tr h="393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Total de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cabeças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                                                                                                                                                               8.18</a:t>
                      </a: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652076"/>
                  </a:ext>
                </a:extLst>
              </a:tr>
              <a:tr h="3932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  <a:latin typeface="+mn-lt"/>
                        </a:rPr>
                        <a:t>Total de cabeças em conformidade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                                                                                                                                                                  2.97</a:t>
                      </a: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595472"/>
                  </a:ext>
                </a:extLst>
              </a:tr>
              <a:tr h="3932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u="none" strike="noStrike" dirty="0">
                          <a:effectLst/>
                          <a:latin typeface="+mn-lt"/>
                        </a:rPr>
                        <a:t>Total de cabeças em não conformidade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                                                                                                                                                                      5.21 </a:t>
                      </a:r>
                    </a:p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64%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2465"/>
                  </a:ext>
                </a:extLst>
              </a:tr>
              <a:tr h="3932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u="none" strike="noStrike" dirty="0">
                          <a:effectLst/>
                          <a:latin typeface="+mn-lt"/>
                        </a:rPr>
                        <a:t>Total de cabeças em não conformidade  vendidas para fornecedores diretos não TAC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                                                                                                                                                                      0.79 </a:t>
                      </a:r>
                    </a:p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10%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15%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684647"/>
                  </a:ext>
                </a:extLst>
              </a:tr>
              <a:tr h="3932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Total de cabeças em não conformidade  vendidas para fornecedores diretos TAC em não conformidade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                                                                                                                                                                      2.07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40%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140088"/>
                  </a:ext>
                </a:extLst>
              </a:tr>
              <a:tr h="3932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dirty="0">
                          <a:effectLst/>
                          <a:latin typeface="+mn-lt"/>
                        </a:rPr>
                        <a:t>Total de cabeças em não conformidade  vendidas para fornecedores diretos TAC em conformidade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                                                                                                                                                                      2.35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45%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59" marR="3859" marT="385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742764"/>
                  </a:ext>
                </a:extLst>
              </a:tr>
            </a:tbl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7C8CCE5-D8C8-4972-9188-330C69889DB7}"/>
              </a:ext>
            </a:extLst>
          </p:cNvPr>
          <p:cNvSpPr txBox="1"/>
          <p:nvPr/>
        </p:nvSpPr>
        <p:spPr>
          <a:xfrm>
            <a:off x="868907" y="1186985"/>
            <a:ext cx="10515600" cy="37174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Janela temporal* dos </a:t>
            </a:r>
            <a:r>
              <a:rPr lang="en-US" sz="2000" dirty="0" err="1"/>
              <a:t>indiretos</a:t>
            </a:r>
            <a:r>
              <a:rPr lang="en-US" sz="2000" dirty="0"/>
              <a:t> n</a:t>
            </a:r>
            <a:r>
              <a:rPr lang="pt-BR" sz="2000" dirty="0" err="1"/>
              <a:t>ível</a:t>
            </a:r>
            <a:r>
              <a:rPr lang="pt-BR" sz="2000" dirty="0"/>
              <a:t> 1 (02/Janeiro/2019 – 31/Dezembro/2020)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0A3EB-73B1-5531-26D8-DD90C9F0A6E6}"/>
              </a:ext>
            </a:extLst>
          </p:cNvPr>
          <p:cNvSpPr txBox="1"/>
          <p:nvPr/>
        </p:nvSpPr>
        <p:spPr>
          <a:xfrm>
            <a:off x="799191" y="5652047"/>
            <a:ext cx="8323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* Com base na janela temporal de 1-2 anos antes da data da venda dos fornecedores diretos</a:t>
            </a:r>
            <a:endParaRPr lang="en-US" sz="16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E3E525E-3E63-552D-8293-04ABEA3A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52" y="171278"/>
            <a:ext cx="10484893" cy="1119275"/>
          </a:xfrm>
        </p:spPr>
        <p:txBody>
          <a:bodyPr>
            <a:normAutofit/>
          </a:bodyPr>
          <a:lstStyle/>
          <a:p>
            <a:r>
              <a:rPr lang="pt-BR" sz="2800" b="1" dirty="0"/>
              <a:t>85% do gado em não conformidade dos indiretos nível 1 foi vendido para frigoríficos TAC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00ADB-1B6D-0AEF-0697-C12506B9B163}"/>
              </a:ext>
            </a:extLst>
          </p:cNvPr>
          <p:cNvSpPr txBox="1"/>
          <p:nvPr/>
        </p:nvSpPr>
        <p:spPr>
          <a:xfrm>
            <a:off x="5049634" y="5990601"/>
            <a:ext cx="655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45% do gado não conforme dos indiretos nível 1 foi vendido para fornecedores diretos TAC em conformidade</a:t>
            </a:r>
            <a:endParaRPr lang="en-US" b="1" dirty="0"/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94BA550D-E393-BC08-CB9D-8F05223055E1}"/>
              </a:ext>
            </a:extLst>
          </p:cNvPr>
          <p:cNvSpPr/>
          <p:nvPr/>
        </p:nvSpPr>
        <p:spPr>
          <a:xfrm rot="5581693">
            <a:off x="10932586" y="5506791"/>
            <a:ext cx="1353803" cy="468211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CFCDF5-49D0-7E9F-BFBE-4B42BD803F43}"/>
              </a:ext>
            </a:extLst>
          </p:cNvPr>
          <p:cNvSpPr/>
          <p:nvPr/>
        </p:nvSpPr>
        <p:spPr>
          <a:xfrm>
            <a:off x="9542255" y="4451779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5D987-57E8-DCB7-F8B2-19EA31CA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C3EFFC-170C-40E1-9A61-DEEF31E3819A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BBBD37FD-4DA8-34ED-5261-750ACE59F4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37" y="6573521"/>
            <a:ext cx="752054" cy="25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a large group of countries/regions&#10;&#10;Description automatically generated">
            <a:extLst>
              <a:ext uri="{FF2B5EF4-FFF2-40B4-BE49-F238E27FC236}">
                <a16:creationId xmlns:a16="http://schemas.microsoft.com/office/drawing/2014/main" id="{4AC0579A-4672-D2B1-2CD9-EC2C0DED1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36" y="0"/>
            <a:ext cx="52993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2AD69-0DEF-0E9A-9036-6617EE50E406}"/>
              </a:ext>
            </a:extLst>
          </p:cNvPr>
          <p:cNvSpPr txBox="1"/>
          <p:nvPr/>
        </p:nvSpPr>
        <p:spPr>
          <a:xfrm>
            <a:off x="517502" y="246094"/>
            <a:ext cx="62060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33  municípios concentraram 80% do gado que transitou de Fornecedores Indiretos Não Conformes para Diretos de Frigoríficos TAC (5º Ciclo) em Conformidade</a:t>
            </a:r>
            <a:endParaRPr lang="en-US" sz="2400" b="1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7C8CCE5-D8C8-4972-9188-330C69889DB7}"/>
              </a:ext>
            </a:extLst>
          </p:cNvPr>
          <p:cNvSpPr txBox="1"/>
          <p:nvPr/>
        </p:nvSpPr>
        <p:spPr>
          <a:xfrm>
            <a:off x="517502" y="2270480"/>
            <a:ext cx="4852357" cy="7337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Janela temporal dos </a:t>
            </a:r>
            <a:r>
              <a:rPr lang="en-US" sz="2000" dirty="0" err="1"/>
              <a:t>indiretos</a:t>
            </a:r>
            <a:r>
              <a:rPr lang="en-US" sz="2000" dirty="0"/>
              <a:t> n</a:t>
            </a:r>
            <a:r>
              <a:rPr lang="pt-BR" sz="2000" dirty="0" err="1"/>
              <a:t>ível</a:t>
            </a:r>
            <a:r>
              <a:rPr lang="pt-BR" sz="2000" dirty="0"/>
              <a:t> 1</a:t>
            </a:r>
          </a:p>
          <a:p>
            <a:pPr algn="just"/>
            <a:r>
              <a:rPr lang="pt-BR" sz="2000" dirty="0"/>
              <a:t>02/Janeiro/2019 – 31/Dezembro/2020</a:t>
            </a:r>
          </a:p>
          <a:p>
            <a:pPr algn="just"/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43E9D-DF2C-F3FE-611E-45D615EA421E}"/>
              </a:ext>
            </a:extLst>
          </p:cNvPr>
          <p:cNvSpPr txBox="1"/>
          <p:nvPr/>
        </p:nvSpPr>
        <p:spPr>
          <a:xfrm>
            <a:off x="1581374" y="3747247"/>
            <a:ext cx="4852357" cy="14982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/>
              <a:t>Top 3 (24%)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/>
              <a:t>São Félix do Xingu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/>
              <a:t>Marabá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/>
              <a:t>Novo Repartimento</a:t>
            </a:r>
            <a:endParaRPr lang="en-US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EB6CB7-B7C3-C207-BB53-B91D12607BD4}"/>
              </a:ext>
            </a:extLst>
          </p:cNvPr>
          <p:cNvSpPr/>
          <p:nvPr/>
        </p:nvSpPr>
        <p:spPr>
          <a:xfrm>
            <a:off x="9448800" y="4536141"/>
            <a:ext cx="274320" cy="2743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6FEAB4-63F1-2B57-2B7C-6B6D28C6B772}"/>
              </a:ext>
            </a:extLst>
          </p:cNvPr>
          <p:cNvSpPr/>
          <p:nvPr/>
        </p:nvSpPr>
        <p:spPr>
          <a:xfrm>
            <a:off x="10336306" y="4069977"/>
            <a:ext cx="274320" cy="2743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E86A0F-6F73-3F3D-F7B6-10DA903A4354}"/>
              </a:ext>
            </a:extLst>
          </p:cNvPr>
          <p:cNvSpPr/>
          <p:nvPr/>
        </p:nvSpPr>
        <p:spPr>
          <a:xfrm>
            <a:off x="10292950" y="3610087"/>
            <a:ext cx="274320" cy="2743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D203-6655-E48D-3C73-FE5F7114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C3EFFC-170C-40E1-9A61-DEEF31E3819A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9" name="object 3">
            <a:extLst>
              <a:ext uri="{FF2B5EF4-FFF2-40B4-BE49-F238E27FC236}">
                <a16:creationId xmlns:a16="http://schemas.microsoft.com/office/drawing/2014/main" id="{A0F05095-4023-DFB2-D693-05CC8CE691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37" y="6573521"/>
            <a:ext cx="752054" cy="25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495915" y="2008661"/>
            <a:ext cx="10936570" cy="455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342900" indent="-342900">
              <a:buAutoNum type="arabicParenR"/>
            </a:pPr>
            <a:r>
              <a:rPr lang="pt-BR" sz="2400" dirty="0"/>
              <a:t>Análises de impacto para aplicação das Boas Práticas - GTFI e ações para reintegração de fornecedores </a:t>
            </a:r>
          </a:p>
          <a:p>
            <a:pPr marL="342900" indent="-342900">
              <a:buAutoNum type="arabicParenR"/>
            </a:pPr>
            <a:endParaRPr lang="pt-BR" sz="2400" dirty="0"/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pt-BR" sz="2400" dirty="0"/>
              <a:t>Premissas técnicas para a implementação de abordagens de CAR + GTA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endParaRPr lang="pt-BR" sz="2400" dirty="0"/>
          </a:p>
          <a:p>
            <a:pPr marL="342900" indent="-342900">
              <a:buAutoNum type="arabicParenR"/>
            </a:pPr>
            <a:r>
              <a:rPr lang="pt-BR" sz="2400" dirty="0"/>
              <a:t>Detalhamento de protocolo para inclusão de fornecedores indiretos nos </a:t>
            </a:r>
            <a:r>
              <a:rPr lang="pt-BR" sz="2400" dirty="0" err="1"/>
              <a:t>TACs</a:t>
            </a:r>
            <a:endParaRPr lang="pt-BR" sz="2400" dirty="0"/>
          </a:p>
          <a:p>
            <a:pPr>
              <a:lnSpc>
                <a:spcPct val="200000"/>
              </a:lnSpc>
            </a:pPr>
            <a:endParaRPr sz="2400" dirty="0"/>
          </a:p>
          <a:p>
            <a:endParaRPr sz="2400" dirty="0"/>
          </a:p>
        </p:txBody>
      </p:sp>
      <p:sp>
        <p:nvSpPr>
          <p:cNvPr id="55" name="Google Shape;55;p1"/>
          <p:cNvSpPr txBox="1"/>
          <p:nvPr/>
        </p:nvSpPr>
        <p:spPr>
          <a:xfrm>
            <a:off x="349200" y="294300"/>
            <a:ext cx="11230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Autofit/>
          </a:bodyPr>
          <a:lstStyle/>
          <a:p>
            <a:pPr algn="ctr">
              <a:lnSpc>
                <a:spcPct val="90000"/>
              </a:lnSpc>
              <a:buSzPts val="3000"/>
            </a:pPr>
            <a:r>
              <a:rPr lang="pt-BR" sz="4000" b="1" dirty="0">
                <a:solidFill>
                  <a:srgbClr val="006B6B"/>
                </a:solidFill>
              </a:rPr>
              <a:t>SGT Técnico de Monitoramento de Indireto:  Principais Entregas</a:t>
            </a:r>
            <a:endParaRPr sz="4000" b="1" dirty="0">
              <a:solidFill>
                <a:schemeClr val="lt2"/>
              </a:solidFill>
            </a:endParaRPr>
          </a:p>
        </p:txBody>
      </p:sp>
      <p:pic>
        <p:nvPicPr>
          <p:cNvPr id="56" name="Google Shape;56;p1" descr="Logotipo&#10;&#10;Descrição gerada automaticamente com confiança baix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5145" y="5826337"/>
            <a:ext cx="1961279" cy="91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/>
          </p:nvPr>
        </p:nvSpPr>
        <p:spPr>
          <a:xfrm>
            <a:off x="838080" y="1246393"/>
            <a:ext cx="10515240" cy="53412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Protocolo de Auditoria dos Compromissos da Pecuária na Amazônia – Versão 1.0</a:t>
            </a:r>
          </a:p>
          <a:p>
            <a:pPr lvl="1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Aprovada em 22/11/2021</a:t>
            </a:r>
          </a:p>
          <a:p>
            <a:pPr lvl="1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vigor a partir de  22/11/2021 </a:t>
            </a:r>
          </a:p>
          <a:p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Finalização 1º ciclo unificado de auditoria</a:t>
            </a:r>
          </a:p>
          <a:p>
            <a:pPr lvl="1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Participação: AM, AC, MT, PA, RO </a:t>
            </a:r>
          </a:p>
          <a:p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Inicio 2º ciclo unificado de auditoria</a:t>
            </a:r>
          </a:p>
          <a:p>
            <a:pPr lvl="1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Revisão Protocolo de Auditoria: ajustes pontuais para fluidez</a:t>
            </a:r>
          </a:p>
          <a:p>
            <a:pPr lvl="1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Inclusão estado de TO</a:t>
            </a:r>
          </a:p>
          <a:p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Transparência </a:t>
            </a:r>
          </a:p>
          <a:p>
            <a:pPr lvl="1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Padronização ciclo de auditoria; dados de “Auditoria Automática” no AM, AC e PA; Acesso às bases de dados (GTA e CAR) nos estados do AM, AC, PA</a:t>
            </a:r>
          </a:p>
          <a:p>
            <a:pPr lvl="1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Desafio: Necessidade de uso de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de dados do frigorífico nos estados de MT e RO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Google Shape;118;p5"/>
          <p:cNvSpPr/>
          <p:nvPr/>
        </p:nvSpPr>
        <p:spPr>
          <a:xfrm>
            <a:off x="-180" y="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 dirty="0">
                <a:solidFill>
                  <a:srgbClr val="FFFFFF"/>
                </a:solidFill>
                <a:latin typeface="Calibri"/>
                <a:ea typeface="Arial"/>
              </a:rPr>
              <a:t>PROTOCOLO DE AUDITORIA </a:t>
            </a:r>
            <a:endParaRPr lang="pt-BR" sz="3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164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Informações gerais sobre o 1º ciclo unificado de auditorias 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38080" y="2198160"/>
            <a:ext cx="10515240" cy="2571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 lnSpcReduction="10000"/>
          </a:bodyPr>
          <a:lstStyle/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Auditorias realizadas em 2023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buNone/>
              <a:tabLst>
                <a:tab pos="0" algn="l"/>
              </a:tabLst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Transações de julho de 2020 a dezembro de 2021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Empresas auditoras: Grant Thornton; GeoMaster; DNV e BDO; 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Aguiar, Albuquerque &amp; Cassiano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Google Shape;104;p3"/>
          <p:cNvSpPr/>
          <p:nvPr/>
        </p:nvSpPr>
        <p:spPr>
          <a:xfrm>
            <a:off x="0" y="6273000"/>
            <a:ext cx="12191760" cy="58464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03" name="Google Shape;105;p3"/>
          <p:cNvSpPr/>
          <p:nvPr/>
        </p:nvSpPr>
        <p:spPr>
          <a:xfrm>
            <a:off x="9665280" y="6363720"/>
            <a:ext cx="4768200" cy="36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Calibri"/>
              </a:rPr>
              <a:t>Informações Gerais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04" name="Google Shape;106;p3"/>
          <p:cNvSpPr/>
          <p:nvPr/>
        </p:nvSpPr>
        <p:spPr>
          <a:xfrm>
            <a:off x="935640" y="1490040"/>
            <a:ext cx="2182320" cy="4536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523880" y="2260800"/>
            <a:ext cx="9143640" cy="25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60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Auditorias - Acre</a:t>
            </a:r>
            <a:br>
              <a:rPr dirty="0"/>
            </a:br>
            <a:br>
              <a:rPr lang="pt-BR" dirty="0"/>
            </a:br>
            <a:endParaRPr lang="pt-BR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Google Shape;228;p18"/>
          <p:cNvSpPr/>
          <p:nvPr/>
        </p:nvSpPr>
        <p:spPr>
          <a:xfrm>
            <a:off x="2395440" y="3993840"/>
            <a:ext cx="77522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07" name="Google Shape;229;p18"/>
          <p:cNvSpPr/>
          <p:nvPr/>
        </p:nvSpPr>
        <p:spPr>
          <a:xfrm>
            <a:off x="2395440" y="2529720"/>
            <a:ext cx="77522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Status das auditorias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Google Shape;118;p5"/>
          <p:cNvSpPr/>
          <p:nvPr/>
        </p:nvSpPr>
        <p:spPr>
          <a:xfrm>
            <a:off x="-180" y="1170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AUDITORIAS ACRE 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grpSp>
        <p:nvGrpSpPr>
          <p:cNvPr id="111" name="Diagrama 1"/>
          <p:cNvGrpSpPr/>
          <p:nvPr/>
        </p:nvGrpSpPr>
        <p:grpSpPr>
          <a:xfrm>
            <a:off x="1939240" y="1825560"/>
            <a:ext cx="7204760" cy="4601720"/>
            <a:chOff x="2643120" y="1977480"/>
            <a:chExt cx="6905160" cy="4337280"/>
          </a:xfrm>
        </p:grpSpPr>
        <p:sp>
          <p:nvSpPr>
            <p:cNvPr id="112" name="Retângulo 111"/>
            <p:cNvSpPr/>
            <p:nvPr/>
          </p:nvSpPr>
          <p:spPr>
            <a:xfrm>
              <a:off x="2643120" y="1977480"/>
              <a:ext cx="6905160" cy="4337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sp>
          <p:nvSpPr>
            <p:cNvPr id="113" name="Retângulo: Cantos Arredondados 112"/>
            <p:cNvSpPr/>
            <p:nvPr/>
          </p:nvSpPr>
          <p:spPr>
            <a:xfrm>
              <a:off x="2643120" y="3692160"/>
              <a:ext cx="1816920" cy="908280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720" tIns="36720" rIns="10080" bIns="367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3 frigoríficos convocados</a:t>
              </a:r>
              <a:endParaRPr lang="pt-BR" b="0" strike="noStrike" spc="-1">
                <a:latin typeface="Arial"/>
              </a:endParaRPr>
            </a:p>
          </p:txBody>
        </p:sp>
        <p:sp>
          <p:nvSpPr>
            <p:cNvPr id="114" name="Forma Livre: Forma 113"/>
            <p:cNvSpPr/>
            <p:nvPr/>
          </p:nvSpPr>
          <p:spPr>
            <a:xfrm rot="18289200">
              <a:off x="4187160" y="3605040"/>
              <a:ext cx="1272600" cy="37440"/>
            </a:xfrm>
            <a:custGeom>
              <a:avLst/>
              <a:gdLst/>
              <a:ahLst/>
              <a:cxnLst/>
              <a:rect l="l" t="t" r="r" b="b"/>
              <a:pathLst>
                <a:path w="1272875">
                  <a:moveTo>
                    <a:pt x="0" y="18852"/>
                  </a:moveTo>
                  <a:lnTo>
                    <a:pt x="1272875" y="18852"/>
                  </a:lnTo>
                </a:path>
              </a:pathLst>
            </a:custGeom>
            <a:noFill/>
            <a:ln>
              <a:solidFill>
                <a:srgbClr val="FFFFFF">
                  <a:lumMod val="6500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sp>
          <p:nvSpPr>
            <p:cNvPr id="115" name="Retângulo: Cantos Arredondados 114"/>
            <p:cNvSpPr/>
            <p:nvPr/>
          </p:nvSpPr>
          <p:spPr>
            <a:xfrm>
              <a:off x="5187240" y="2647080"/>
              <a:ext cx="1816920" cy="90828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720" tIns="36720" rIns="10080" bIns="367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1 indicou empresa auditora</a:t>
              </a:r>
              <a:endParaRPr lang="pt-BR" b="0" strike="noStrike" spc="-1">
                <a:latin typeface="Arial"/>
              </a:endParaRPr>
            </a:p>
          </p:txBody>
        </p:sp>
        <p:sp>
          <p:nvSpPr>
            <p:cNvPr id="116" name="Forma Livre: Forma 115"/>
            <p:cNvSpPr/>
            <p:nvPr/>
          </p:nvSpPr>
          <p:spPr>
            <a:xfrm>
              <a:off x="7004520" y="3082680"/>
              <a:ext cx="726480" cy="37440"/>
            </a:xfrm>
            <a:custGeom>
              <a:avLst/>
              <a:gdLst/>
              <a:ahLst/>
              <a:cxnLst/>
              <a:rect l="l" t="t" r="r" b="b"/>
              <a:pathLst>
                <a:path w="726893">
                  <a:moveTo>
                    <a:pt x="0" y="18852"/>
                  </a:moveTo>
                  <a:lnTo>
                    <a:pt x="726893" y="18852"/>
                  </a:lnTo>
                </a:path>
              </a:pathLst>
            </a:custGeom>
            <a:noFill/>
            <a:ln>
              <a:solidFill>
                <a:srgbClr val="FFFFFF">
                  <a:lumMod val="6500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sp>
          <p:nvSpPr>
            <p:cNvPr id="117" name="Retângulo: Cantos Arredondados 116"/>
            <p:cNvSpPr/>
            <p:nvPr/>
          </p:nvSpPr>
          <p:spPr>
            <a:xfrm>
              <a:off x="7731360" y="2647080"/>
              <a:ext cx="1816920" cy="90828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720" tIns="36720" rIns="10080" bIns="367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sz="16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JBS (GT*)</a:t>
              </a:r>
              <a:endParaRPr lang="pt-BR" sz="1600" b="0" strike="noStrike" spc="-1">
                <a:latin typeface="Arial"/>
              </a:endParaRPr>
            </a:p>
          </p:txBody>
        </p:sp>
        <p:sp>
          <p:nvSpPr>
            <p:cNvPr id="120" name="Forma Livre: Forma 119"/>
            <p:cNvSpPr/>
            <p:nvPr/>
          </p:nvSpPr>
          <p:spPr>
            <a:xfrm rot="3310800">
              <a:off x="4187520" y="4649760"/>
              <a:ext cx="1272600" cy="37440"/>
            </a:xfrm>
            <a:custGeom>
              <a:avLst/>
              <a:gdLst/>
              <a:ahLst/>
              <a:cxnLst/>
              <a:rect l="l" t="t" r="r" b="b"/>
              <a:pathLst>
                <a:path w="1272875">
                  <a:moveTo>
                    <a:pt x="0" y="18852"/>
                  </a:moveTo>
                  <a:lnTo>
                    <a:pt x="1272875" y="18852"/>
                  </a:lnTo>
                </a:path>
              </a:pathLst>
            </a:custGeom>
            <a:noFill/>
            <a:ln>
              <a:solidFill>
                <a:srgbClr val="FFFFFF">
                  <a:lumMod val="6500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sp>
          <p:nvSpPr>
            <p:cNvPr id="121" name="Retângulo: Cantos Arredondados 120"/>
            <p:cNvSpPr/>
            <p:nvPr/>
          </p:nvSpPr>
          <p:spPr>
            <a:xfrm>
              <a:off x="5187240" y="4736880"/>
              <a:ext cx="1816920" cy="90828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720" tIns="36720" rIns="10080" bIns="367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sz="1600" spc="-1">
                  <a:solidFill>
                    <a:srgbClr val="FFFFFF"/>
                  </a:solidFill>
                  <a:latin typeface="Arial"/>
                  <a:ea typeface="Arial"/>
                </a:rPr>
                <a:t>2</a:t>
              </a:r>
              <a:r>
                <a:rPr lang="pt-BR" sz="16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 </a:t>
              </a:r>
              <a:r>
                <a:rPr lang="pt-BR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não</a:t>
              </a:r>
              <a:r>
                <a:rPr lang="pt-BR" sz="16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 indicaram</a:t>
              </a:r>
              <a:endParaRPr lang="pt-BR" sz="1600" b="0" strike="noStrike" spc="-1">
                <a:latin typeface="Arial"/>
              </a:endParaRPr>
            </a:p>
          </p:txBody>
        </p:sp>
      </p:grpSp>
      <p:sp>
        <p:nvSpPr>
          <p:cNvPr id="122" name="CaixaDeTexto 2"/>
          <p:cNvSpPr/>
          <p:nvPr/>
        </p:nvSpPr>
        <p:spPr>
          <a:xfrm>
            <a:off x="1713960" y="5784480"/>
            <a:ext cx="1700640" cy="515880"/>
          </a:xfrm>
          <a:prstGeom prst="rect">
            <a:avLst/>
          </a:prstGeom>
          <a:noFill/>
          <a:ln w="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144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400" b="1" strike="noStrike" spc="-1">
                <a:solidFill>
                  <a:srgbClr val="202124"/>
                </a:solidFill>
                <a:latin typeface="Google Sans"/>
                <a:ea typeface="Arial"/>
              </a:rPr>
              <a:t>*Grant Thornton </a:t>
            </a:r>
            <a:endParaRPr lang="pt-BR" sz="1400" b="0" strike="noStrike" spc="-1">
              <a:latin typeface="Arial"/>
            </a:endParaRPr>
          </a:p>
        </p:txBody>
      </p:sp>
      <p:sp>
        <p:nvSpPr>
          <p:cNvPr id="123" name="Seta: para a Direita 6"/>
          <p:cNvSpPr/>
          <p:nvPr/>
        </p:nvSpPr>
        <p:spPr>
          <a:xfrm>
            <a:off x="517320" y="1932040"/>
            <a:ext cx="320760" cy="275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4669"/>
          </a:solidFill>
          <a:ln>
            <a:solidFill>
              <a:srgbClr val="024669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Síntese dos resultados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57168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- Nome da unidade: JBS S/A II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57168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- Município: Rio Branco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Google Shape;118;p5"/>
          <p:cNvSpPr/>
          <p:nvPr/>
        </p:nvSpPr>
        <p:spPr>
          <a:xfrm>
            <a:off x="240" y="0"/>
            <a:ext cx="12191760" cy="960120"/>
          </a:xfrm>
          <a:prstGeom prst="rect">
            <a:avLst/>
          </a:prstGeom>
          <a:solidFill>
            <a:srgbClr val="024669"/>
          </a:solidFill>
          <a:ln w="0">
            <a:solidFill>
              <a:srgbClr val="02466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pt-BR" sz="3200" b="1" strike="noStrike" spc="-1">
                <a:solidFill>
                  <a:srgbClr val="FFFFFF"/>
                </a:solidFill>
                <a:latin typeface="Calibri"/>
                <a:ea typeface="Arial"/>
              </a:rPr>
              <a:t>AUDITORIAS ACRE 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graphicFrame>
        <p:nvGraphicFramePr>
          <p:cNvPr id="127" name="Tabela 3"/>
          <p:cNvGraphicFramePr/>
          <p:nvPr>
            <p:extLst>
              <p:ext uri="{D42A27DB-BD31-4B8C-83A1-F6EECF244321}">
                <p14:modId xmlns:p14="http://schemas.microsoft.com/office/powerpoint/2010/main" val="3367903728"/>
              </p:ext>
            </p:extLst>
          </p:nvPr>
        </p:nvGraphicFramePr>
        <p:xfrm>
          <a:off x="1392840" y="3266280"/>
          <a:ext cx="9894240" cy="2803920"/>
        </p:xfrm>
        <a:graphic>
          <a:graphicData uri="http://schemas.openxmlformats.org/drawingml/2006/table">
            <a:tbl>
              <a:tblPr/>
              <a:tblGrid>
                <a:gridCol w="62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00">
                <a:tc rowSpan="2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Número de GTAs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Cabeças de gado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Nº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Nº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de compras e cabeças de gado (universo)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9.153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199.107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100%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de compras e cabeças de gado avaliados por amostragem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956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38.555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19%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B w="280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 Compras conforme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745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78%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29.492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76%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lnT w="280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2. Compras conforme justificada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111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5.153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3. Compras não conforme 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3.910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10%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8" name="Seta: para a Direita 6"/>
          <p:cNvSpPr/>
          <p:nvPr/>
        </p:nvSpPr>
        <p:spPr>
          <a:xfrm>
            <a:off x="517320" y="1942200"/>
            <a:ext cx="320760" cy="275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4669"/>
          </a:solidFill>
          <a:ln>
            <a:solidFill>
              <a:srgbClr val="024669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f6ace6-feef-4f93-8435-0d22ae3312d1">
      <Terms xmlns="http://schemas.microsoft.com/office/infopath/2007/PartnerControls"/>
    </lcf76f155ced4ddcb4097134ff3c332f>
    <TaxCatchAll xmlns="c9568998-eade-4561-acb3-66bead7c29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C51AC79BCC6742991B43EDAF24B807" ma:contentTypeVersion="13" ma:contentTypeDescription="Crie um novo documento." ma:contentTypeScope="" ma:versionID="37c0ba2d804f73728c00c48d726e8860">
  <xsd:schema xmlns:xsd="http://www.w3.org/2001/XMLSchema" xmlns:xs="http://www.w3.org/2001/XMLSchema" xmlns:p="http://schemas.microsoft.com/office/2006/metadata/properties" xmlns:ns2="c0f6ace6-feef-4f93-8435-0d22ae3312d1" xmlns:ns3="c9568998-eade-4561-acb3-66bead7c29c0" targetNamespace="http://schemas.microsoft.com/office/2006/metadata/properties" ma:root="true" ma:fieldsID="d84bbc3d9468bc2530edd44b9ae95181" ns2:_="" ns3:_="">
    <xsd:import namespace="c0f6ace6-feef-4f93-8435-0d22ae3312d1"/>
    <xsd:import namespace="c9568998-eade-4561-acb3-66bead7c2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6ace6-feef-4f93-8435-0d22ae3312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00ae7181-f2ff-4ccb-a04e-2490be57c5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68998-eade-4561-acb3-66bead7c29c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1d24037-8786-45ad-a9c1-8e60264a039b}" ma:internalName="TaxCatchAll" ma:showField="CatchAllData" ma:web="c9568998-eade-4561-acb3-66bead7c2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69F527-1C47-456D-9CE0-489B60FCCD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C3360D-E2DB-40B1-95D7-79561D8DCBA0}">
  <ds:schemaRefs>
    <ds:schemaRef ds:uri="c0f6ace6-feef-4f93-8435-0d22ae3312d1"/>
    <ds:schemaRef ds:uri="c9568998-eade-4561-acb3-66bead7c29c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8D31978-7C60-4AC3-97CE-E3EC5B6264E5}">
  <ds:schemaRefs>
    <ds:schemaRef ds:uri="c0f6ace6-feef-4f93-8435-0d22ae3312d1"/>
    <ds:schemaRef ds:uri="c9568998-eade-4561-acb3-66bead7c29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3467</Words>
  <Application>Microsoft Office PowerPoint</Application>
  <PresentationFormat>Widescreen</PresentationFormat>
  <Paragraphs>1053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Google Sans</vt:lpstr>
      <vt:lpstr>Symbol</vt:lpstr>
      <vt:lpstr>Times New Roman</vt:lpstr>
      <vt:lpstr>Wingdings</vt:lpstr>
      <vt:lpstr>Office Theme</vt:lpstr>
      <vt:lpstr>Office Theme</vt:lpstr>
      <vt:lpstr>Apresentação dos Resultados do 1º Ciclo Unificado de Auditorias na Cadeia Pecuária na Amazônia Legal  </vt:lpstr>
      <vt:lpstr>Recomendações para o evento</vt:lpstr>
      <vt:lpstr>PowerPoint Presentation</vt:lpstr>
      <vt:lpstr>PowerPoint Presentation</vt:lpstr>
      <vt:lpstr>PowerPoint Presentation</vt:lpstr>
      <vt:lpstr>Informações gerais sobre o 1º ciclo unificado de auditorias </vt:lpstr>
      <vt:lpstr>Auditorias - Acre  </vt:lpstr>
      <vt:lpstr>PowerPoint Presentation</vt:lpstr>
      <vt:lpstr>PowerPoint Presentation</vt:lpstr>
      <vt:lpstr>PowerPoint Presentation</vt:lpstr>
      <vt:lpstr>Auditorias - Amazonas  </vt:lpstr>
      <vt:lpstr>PowerPoint Presentation</vt:lpstr>
      <vt:lpstr>PowerPoint Presentation</vt:lpstr>
      <vt:lpstr>Auditorias - Mato Grosso  </vt:lpstr>
      <vt:lpstr>PowerPoint Presentation</vt:lpstr>
      <vt:lpstr>PowerPoint Presentation</vt:lpstr>
      <vt:lpstr>PowerPoint Presentation</vt:lpstr>
      <vt:lpstr>PowerPoint Presentation</vt:lpstr>
      <vt:lpstr>Auditorias - Rondônia  </vt:lpstr>
      <vt:lpstr>PowerPoint Presentation</vt:lpstr>
      <vt:lpstr>PowerPoint Presentation</vt:lpstr>
      <vt:lpstr>PowerPoint Presentation</vt:lpstr>
      <vt:lpstr>Auditorias - Pará  </vt:lpstr>
      <vt:lpstr>Grupos de empresas </vt:lpstr>
      <vt:lpstr>Auditoria Automática</vt:lpstr>
      <vt:lpstr>Auditoria Automática</vt:lpstr>
      <vt:lpstr>Amostragem</vt:lpstr>
      <vt:lpstr>Total de animais comercializados para abate/exportação.................... 3.549.455  (100%)  Total de animais comercializados por empresas auditadas................... 2.760.224   (78%)  Total de animais não auditados ............................................................... 789.231  (22%)  </vt:lpstr>
      <vt:lpstr>PowerPoint Presentation</vt:lpstr>
      <vt:lpstr>PowerPoint Presentation</vt:lpstr>
      <vt:lpstr>PowerPoint Presentation</vt:lpstr>
      <vt:lpstr>PowerPoint Presentation</vt:lpstr>
      <vt:lpstr>Empresas que se mantiveram acima de 99% de conformidade nos três últimos ciclos de auditoria</vt:lpstr>
      <vt:lpstr>PowerPoint Presentation</vt:lpstr>
      <vt:lpstr>PRÓXIMOS PASSOS  </vt:lpstr>
      <vt:lpstr>Encaminhamentos</vt:lpstr>
      <vt:lpstr>Encaminhamentos</vt:lpstr>
      <vt:lpstr>Encaminhamentos</vt:lpstr>
      <vt:lpstr>OBRIGADO   </vt:lpstr>
      <vt:lpstr>Encaminhamentos</vt:lpstr>
      <vt:lpstr>PowerPoint Presentation</vt:lpstr>
      <vt:lpstr>PowerPoint Presentation</vt:lpstr>
      <vt:lpstr>Encaminhamentos</vt:lpstr>
      <vt:lpstr>Encaminhamentos</vt:lpstr>
      <vt:lpstr>PowerPoint Presentation</vt:lpstr>
      <vt:lpstr>PowerPoint Presentation</vt:lpstr>
      <vt:lpstr>85% do gado em não conformidade dos indiretos nível 1 foi vendido para frigoríficos TAC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dos Resultados do 4º Ciclo de Auditorias do TAC da Pecuária - Pará</dc:title>
  <dc:subject/>
  <dc:creator>Pedro Burnier</dc:creator>
  <dc:description/>
  <cp:lastModifiedBy>Dani Marques</cp:lastModifiedBy>
  <cp:revision>4</cp:revision>
  <dcterms:created xsi:type="dcterms:W3CDTF">2021-09-27T19:28:23Z</dcterms:created>
  <dcterms:modified xsi:type="dcterms:W3CDTF">2023-10-26T20:27:57Z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ContentTypeId">
    <vt:lpwstr>0x01010076C51AC79BCC6742991B43EDAF24B807</vt:lpwstr>
  </property>
  <property fmtid="{D5CDD505-2E9C-101B-9397-08002B2CF9AE}" pid="4" name="HiddenSlides">
    <vt:i4>8</vt:i4>
  </property>
  <property fmtid="{D5CDD505-2E9C-101B-9397-08002B2CF9AE}" pid="5" name="MediaServiceImageTags">
    <vt:lpwstr/>
  </property>
  <property fmtid="{D5CDD505-2E9C-101B-9397-08002B2CF9AE}" pid="6" name="Notes">
    <vt:i4>46</vt:i4>
  </property>
  <property fmtid="{D5CDD505-2E9C-101B-9397-08002B2CF9AE}" pid="7" name="Order">
    <vt:r8>6121800</vt:r8>
  </property>
  <property fmtid="{D5CDD505-2E9C-101B-9397-08002B2CF9AE}" pid="8" name="PresentationFormat">
    <vt:lpwstr>Widescreen</vt:lpwstr>
  </property>
  <property fmtid="{D5CDD505-2E9C-101B-9397-08002B2CF9AE}" pid="9" name="Slides">
    <vt:i4>47</vt:i4>
  </property>
  <property fmtid="{D5CDD505-2E9C-101B-9397-08002B2CF9AE}" pid="10" name="TriggerFlowInfo">
    <vt:lpwstr/>
  </property>
  <property fmtid="{D5CDD505-2E9C-101B-9397-08002B2CF9AE}" pid="11" name="_ColorHex">
    <vt:lpwstr/>
  </property>
  <property fmtid="{D5CDD505-2E9C-101B-9397-08002B2CF9AE}" pid="12" name="_ColorTag">
    <vt:lpwstr/>
  </property>
  <property fmtid="{D5CDD505-2E9C-101B-9397-08002B2CF9AE}" pid="13" name="_Emoji">
    <vt:lpwstr/>
  </property>
  <property fmtid="{D5CDD505-2E9C-101B-9397-08002B2CF9AE}" pid="14" name="_ExtendedDescription">
    <vt:lpwstr/>
  </property>
</Properties>
</file>